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83" r:id="rId3"/>
    <p:sldId id="282" r:id="rId4"/>
    <p:sldId id="284" r:id="rId5"/>
    <p:sldId id="327" r:id="rId6"/>
    <p:sldId id="328" r:id="rId7"/>
    <p:sldId id="326" r:id="rId8"/>
    <p:sldId id="329" r:id="rId9"/>
    <p:sldId id="330" r:id="rId10"/>
    <p:sldId id="331" r:id="rId11"/>
    <p:sldId id="332" r:id="rId12"/>
    <p:sldId id="333" r:id="rId13"/>
    <p:sldId id="334" r:id="rId14"/>
    <p:sldId id="335" r:id="rId15"/>
    <p:sldId id="285" r:id="rId16"/>
    <p:sldId id="287" r:id="rId17"/>
    <p:sldId id="368" r:id="rId18"/>
    <p:sldId id="369" r:id="rId19"/>
    <p:sldId id="364" r:id="rId20"/>
    <p:sldId id="288" r:id="rId21"/>
    <p:sldId id="290" r:id="rId22"/>
    <p:sldId id="370" r:id="rId23"/>
    <p:sldId id="371" r:id="rId24"/>
    <p:sldId id="363" r:id="rId25"/>
    <p:sldId id="291" r:id="rId26"/>
    <p:sldId id="292" r:id="rId27"/>
    <p:sldId id="372" r:id="rId28"/>
    <p:sldId id="373" r:id="rId29"/>
    <p:sldId id="365" r:id="rId30"/>
    <p:sldId id="289" r:id="rId31"/>
    <p:sldId id="293" r:id="rId32"/>
    <p:sldId id="374" r:id="rId33"/>
    <p:sldId id="375" r:id="rId34"/>
    <p:sldId id="366" r:id="rId35"/>
    <p:sldId id="294" r:id="rId36"/>
    <p:sldId id="296" r:id="rId37"/>
    <p:sldId id="377" r:id="rId38"/>
    <p:sldId id="378" r:id="rId39"/>
    <p:sldId id="376" r:id="rId40"/>
    <p:sldId id="367" r:id="rId41"/>
    <p:sldId id="323" r:id="rId42"/>
    <p:sldId id="257" r:id="rId43"/>
    <p:sldId id="274" r:id="rId44"/>
    <p:sldId id="379" r:id="rId45"/>
    <p:sldId id="380" r:id="rId46"/>
    <p:sldId id="381" r:id="rId47"/>
    <p:sldId id="382" r:id="rId48"/>
    <p:sldId id="258" r:id="rId49"/>
    <p:sldId id="259" r:id="rId50"/>
    <p:sldId id="273" r:id="rId51"/>
    <p:sldId id="265" r:id="rId52"/>
    <p:sldId id="384" r:id="rId53"/>
    <p:sldId id="385" r:id="rId54"/>
    <p:sldId id="386" r:id="rId55"/>
    <p:sldId id="266" r:id="rId56"/>
    <p:sldId id="387" r:id="rId57"/>
    <p:sldId id="388" r:id="rId58"/>
    <p:sldId id="389" r:id="rId59"/>
    <p:sldId id="390" r:id="rId60"/>
    <p:sldId id="391" r:id="rId61"/>
    <p:sldId id="392" r:id="rId62"/>
    <p:sldId id="393" r:id="rId63"/>
    <p:sldId id="394" r:id="rId64"/>
    <p:sldId id="395" r:id="rId65"/>
    <p:sldId id="268" r:id="rId66"/>
    <p:sldId id="396" r:id="rId67"/>
    <p:sldId id="397" r:id="rId68"/>
    <p:sldId id="398" r:id="rId69"/>
    <p:sldId id="399" r:id="rId70"/>
    <p:sldId id="400" r:id="rId71"/>
    <p:sldId id="401" r:id="rId72"/>
    <p:sldId id="402" r:id="rId73"/>
    <p:sldId id="403" r:id="rId74"/>
    <p:sldId id="404" r:id="rId75"/>
    <p:sldId id="260" r:id="rId76"/>
    <p:sldId id="269" r:id="rId77"/>
    <p:sldId id="405" r:id="rId78"/>
    <p:sldId id="406" r:id="rId79"/>
    <p:sldId id="407" r:id="rId80"/>
    <p:sldId id="408" r:id="rId81"/>
    <p:sldId id="271" r:id="rId82"/>
    <p:sldId id="410" r:id="rId83"/>
    <p:sldId id="411" r:id="rId84"/>
    <p:sldId id="412" r:id="rId85"/>
    <p:sldId id="413" r:id="rId86"/>
    <p:sldId id="423" r:id="rId87"/>
    <p:sldId id="424" r:id="rId88"/>
    <p:sldId id="275" r:id="rId89"/>
    <p:sldId id="414" r:id="rId90"/>
    <p:sldId id="415" r:id="rId91"/>
    <p:sldId id="276" r:id="rId92"/>
    <p:sldId id="417" r:id="rId93"/>
    <p:sldId id="418" r:id="rId94"/>
    <p:sldId id="277" r:id="rId95"/>
    <p:sldId id="419" r:id="rId96"/>
    <p:sldId id="420" r:id="rId97"/>
    <p:sldId id="324" r:id="rId98"/>
    <p:sldId id="278" r:id="rId99"/>
    <p:sldId id="421" r:id="rId100"/>
    <p:sldId id="279" r:id="rId101"/>
    <p:sldId id="280" r:id="rId102"/>
    <p:sldId id="281" r:id="rId103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1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629" y="72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4ADAC-98DD-4A59-8AAA-8070A772F1D7}" type="datetimeFigureOut">
              <a:rPr lang="vi-VN" smtClean="0"/>
              <a:t>18/03/2024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2F342-23D2-4331-BE7E-F3A0FBEF490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9013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4ADAC-98DD-4A59-8AAA-8070A772F1D7}" type="datetimeFigureOut">
              <a:rPr lang="vi-VN" smtClean="0"/>
              <a:t>18/03/2024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2F342-23D2-4331-BE7E-F3A0FBEF490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30390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4ADAC-98DD-4A59-8AAA-8070A772F1D7}" type="datetimeFigureOut">
              <a:rPr lang="vi-VN" smtClean="0"/>
              <a:t>18/03/2024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2F342-23D2-4331-BE7E-F3A0FBEF490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49134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4ADAC-98DD-4A59-8AAA-8070A772F1D7}" type="datetimeFigureOut">
              <a:rPr lang="vi-VN" smtClean="0"/>
              <a:t>18/03/2024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2F342-23D2-4331-BE7E-F3A0FBEF490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08814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4ADAC-98DD-4A59-8AAA-8070A772F1D7}" type="datetimeFigureOut">
              <a:rPr lang="vi-VN" smtClean="0"/>
              <a:t>18/03/2024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2F342-23D2-4331-BE7E-F3A0FBEF490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1976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4ADAC-98DD-4A59-8AAA-8070A772F1D7}" type="datetimeFigureOut">
              <a:rPr lang="vi-VN" smtClean="0"/>
              <a:t>18/03/2024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2F342-23D2-4331-BE7E-F3A0FBEF490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80255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4ADAC-98DD-4A59-8AAA-8070A772F1D7}" type="datetimeFigureOut">
              <a:rPr lang="vi-VN" smtClean="0"/>
              <a:t>18/03/2024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2F342-23D2-4331-BE7E-F3A0FBEF490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00174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4ADAC-98DD-4A59-8AAA-8070A772F1D7}" type="datetimeFigureOut">
              <a:rPr lang="vi-VN" smtClean="0"/>
              <a:t>18/03/2024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2F342-23D2-4331-BE7E-F3A0FBEF490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4435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4ADAC-98DD-4A59-8AAA-8070A772F1D7}" type="datetimeFigureOut">
              <a:rPr lang="vi-VN" smtClean="0"/>
              <a:t>18/03/2024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2F342-23D2-4331-BE7E-F3A0FBEF490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6473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4ADAC-98DD-4A59-8AAA-8070A772F1D7}" type="datetimeFigureOut">
              <a:rPr lang="vi-VN" smtClean="0"/>
              <a:t>18/03/2024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2F342-23D2-4331-BE7E-F3A0FBEF490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4647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4ADAC-98DD-4A59-8AAA-8070A772F1D7}" type="datetimeFigureOut">
              <a:rPr lang="vi-VN" smtClean="0"/>
              <a:t>18/03/2024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2F342-23D2-4331-BE7E-F3A0FBEF490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8719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4ADAC-98DD-4A59-8AAA-8070A772F1D7}" type="datetimeFigureOut">
              <a:rPr lang="vi-VN" smtClean="0"/>
              <a:t>18/03/2024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2F342-23D2-4331-BE7E-F3A0FBEF490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47112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651627"/>
            <a:ext cx="9144000" cy="3481721"/>
          </a:xfrm>
        </p:spPr>
        <p:txBody>
          <a:bodyPr>
            <a:noAutofit/>
          </a:bodyPr>
          <a:lstStyle/>
          <a:p>
            <a:r>
              <a:rPr lang="ja-JP" altLang="en-US" sz="19900" dirty="0" smtClean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S Gothic" panose="020B0609070205080204" pitchFamily="49" charset="-128"/>
                <a:ea typeface="MS Gothic" panose="020B0609070205080204" pitchFamily="49" charset="-128"/>
              </a:rPr>
              <a:t>第</a:t>
            </a:r>
            <a:r>
              <a:rPr lang="en-US" altLang="ja-JP" sz="19900" dirty="0" smtClean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S Gothic" panose="020B0609070205080204" pitchFamily="49" charset="-128"/>
                <a:ea typeface="MS Gothic" panose="020B0609070205080204" pitchFamily="49" charset="-128"/>
              </a:rPr>
              <a:t>3</a:t>
            </a:r>
            <a:r>
              <a:rPr lang="ja-JP" altLang="en-US" sz="19900" dirty="0" smtClean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S Gothic" panose="020B0609070205080204" pitchFamily="49" charset="-128"/>
                <a:ea typeface="MS Gothic" panose="020B0609070205080204" pitchFamily="49" charset="-128"/>
              </a:rPr>
              <a:t>課</a:t>
            </a:r>
            <a:endParaRPr lang="vi-VN" sz="19900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lt"/>
              <a:ea typeface="MS Gothic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857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どこイラスト／無料イラストなら「イラストAC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945" y="489527"/>
            <a:ext cx="2963430" cy="194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どこイラスト／無料イラストなら「イラストAC」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75" y="1801090"/>
            <a:ext cx="3231217" cy="230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83047" y="4401111"/>
            <a:ext cx="4560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7200" b="1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?</a:t>
            </a:r>
            <a:endParaRPr lang="en-US" altLang="ja-JP" sz="72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94764" y="4401111"/>
            <a:ext cx="3685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7200" b="1" dirty="0" smtClean="0">
                <a:solidFill>
                  <a:srgbClr val="0070C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303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593" r="1194" b="33168"/>
          <a:stretch/>
        </p:blipFill>
        <p:spPr>
          <a:xfrm>
            <a:off x="0" y="1078463"/>
            <a:ext cx="7735078" cy="45346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7187" t="68437" r="43173" b="348"/>
          <a:stretch/>
        </p:blipFill>
        <p:spPr>
          <a:xfrm>
            <a:off x="7735078" y="2268116"/>
            <a:ext cx="4426202" cy="23979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518848" y="2724540"/>
            <a:ext cx="11721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200" b="1" dirty="0" smtClean="0">
                <a:solidFill>
                  <a:srgbClr val="FF0000"/>
                </a:solidFill>
              </a:rPr>
              <a:t>そこ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70247" y="2715210"/>
            <a:ext cx="16137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200" b="1" dirty="0" smtClean="0">
                <a:solidFill>
                  <a:srgbClr val="FF0000"/>
                </a:solidFill>
              </a:rPr>
              <a:t>会議室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09550" y="3157440"/>
            <a:ext cx="16137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200" b="1" dirty="0" smtClean="0">
                <a:solidFill>
                  <a:srgbClr val="FF0000"/>
                </a:solidFill>
              </a:rPr>
              <a:t>あそこ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68032" y="3152974"/>
            <a:ext cx="16137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200" b="1" dirty="0" smtClean="0">
                <a:solidFill>
                  <a:srgbClr val="FF0000"/>
                </a:solidFill>
              </a:rPr>
              <a:t>トイレ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66210" y="3551136"/>
            <a:ext cx="11721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200" b="1" dirty="0" smtClean="0">
                <a:solidFill>
                  <a:srgbClr val="FF0000"/>
                </a:solidFill>
              </a:rPr>
              <a:t>ここ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240862" y="3509218"/>
            <a:ext cx="11721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200" b="1" dirty="0" smtClean="0">
                <a:solidFill>
                  <a:srgbClr val="FF0000"/>
                </a:solidFill>
              </a:rPr>
              <a:t>食堂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12023" y="3940105"/>
            <a:ext cx="16137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200" b="1" dirty="0" smtClean="0">
                <a:solidFill>
                  <a:srgbClr val="FF0000"/>
                </a:solidFill>
              </a:rPr>
              <a:t>あそこ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70505" y="3935639"/>
            <a:ext cx="16137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200" b="1" dirty="0" smtClean="0">
                <a:solidFill>
                  <a:srgbClr val="FF0000"/>
                </a:solidFill>
              </a:rPr>
              <a:t>事務所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90450" y="4303094"/>
            <a:ext cx="11721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200" b="1" dirty="0">
                <a:solidFill>
                  <a:srgbClr val="FF0000"/>
                </a:solidFill>
              </a:rPr>
              <a:t>そこ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293819" y="4365553"/>
            <a:ext cx="11721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200" b="1" dirty="0" smtClean="0">
                <a:solidFill>
                  <a:srgbClr val="FF0000"/>
                </a:solidFill>
              </a:rPr>
              <a:t>教室</a:t>
            </a:r>
            <a:endParaRPr lang="en-US"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7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9399" y="1777043"/>
            <a:ext cx="10293201" cy="3230889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3079102" y="2416629"/>
            <a:ext cx="615820" cy="43853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127241" y="2953949"/>
            <a:ext cx="615820" cy="43853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597020" y="3429776"/>
            <a:ext cx="1303175" cy="43853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609182" y="3959291"/>
            <a:ext cx="1013927" cy="43853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251372" y="4509555"/>
            <a:ext cx="615820" cy="43853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58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b="44531"/>
          <a:stretch/>
        </p:blipFill>
        <p:spPr>
          <a:xfrm>
            <a:off x="0" y="961053"/>
            <a:ext cx="6755061" cy="40961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1075" t="55424" r="5165" b="136"/>
          <a:stretch/>
        </p:blipFill>
        <p:spPr>
          <a:xfrm>
            <a:off x="6480109" y="1810613"/>
            <a:ext cx="5711891" cy="33129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36434" y="1595169"/>
            <a:ext cx="30349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200" b="1" dirty="0" smtClean="0">
                <a:solidFill>
                  <a:srgbClr val="FF0000"/>
                </a:solidFill>
              </a:rPr>
              <a:t>どちら（どこ）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56651" y="2444728"/>
            <a:ext cx="30349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200" b="1" dirty="0" smtClean="0">
                <a:solidFill>
                  <a:srgbClr val="FF0000"/>
                </a:solidFill>
              </a:rPr>
              <a:t>どこ（どちら）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705" y="3259593"/>
            <a:ext cx="34314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200" b="1" dirty="0">
                <a:solidFill>
                  <a:srgbClr val="FF0000"/>
                </a:solidFill>
              </a:rPr>
              <a:t>なんがい</a:t>
            </a:r>
            <a:r>
              <a:rPr lang="ja-JP" altLang="en-US" sz="2200" b="1" dirty="0" smtClean="0">
                <a:solidFill>
                  <a:srgbClr val="FF0000"/>
                </a:solidFill>
              </a:rPr>
              <a:t>（どこ）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33180" y="4293421"/>
            <a:ext cx="14489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200" b="1" dirty="0" smtClean="0">
                <a:solidFill>
                  <a:srgbClr val="FF0000"/>
                </a:solidFill>
              </a:rPr>
              <a:t>どちら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32095" y="1595169"/>
            <a:ext cx="30349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200" b="1" dirty="0" smtClean="0">
                <a:solidFill>
                  <a:srgbClr val="FF0000"/>
                </a:solidFill>
              </a:rPr>
              <a:t>どちら（どこ）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62636" y="2660171"/>
            <a:ext cx="10524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200" b="1" dirty="0" smtClean="0">
                <a:solidFill>
                  <a:srgbClr val="FF0000"/>
                </a:solidFill>
              </a:rPr>
              <a:t>なん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93892" y="3475352"/>
            <a:ext cx="10524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200" b="1" dirty="0">
                <a:solidFill>
                  <a:srgbClr val="FF0000"/>
                </a:solidFill>
              </a:rPr>
              <a:t>どこ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55413" y="4293421"/>
            <a:ext cx="14489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200" b="1" dirty="0" smtClean="0">
                <a:solidFill>
                  <a:srgbClr val="FF0000"/>
                </a:solidFill>
              </a:rPr>
              <a:t>いくら</a:t>
            </a:r>
            <a:endParaRPr lang="en-US"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58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  <p:bldP spid="11" grpId="0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ここ・そこ・あそこ」のイラスト | かわいいフリー素材集 いらすと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63" y="484062"/>
            <a:ext cx="4184073" cy="597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036290" y="484062"/>
            <a:ext cx="2059709" cy="1510993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51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ここ・そこ・あそこ」のイラスト | かわいいフリー素材集 いらすと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133" y="600362"/>
            <a:ext cx="4071649" cy="581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036290" y="484062"/>
            <a:ext cx="2059709" cy="1612593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82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ここ・そこ・あそこ」のイラスト | かわいいフリー素材集 いらすと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989146"/>
            <a:ext cx="4928749" cy="504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574472" y="761153"/>
            <a:ext cx="2059709" cy="1510993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55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どこイラスト／無料イラストなら「イラストAC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945" y="489527"/>
            <a:ext cx="2963430" cy="194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どこイラスト／無料イラストなら「イラストAC」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75" y="1801090"/>
            <a:ext cx="3231217" cy="230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83047" y="4401111"/>
            <a:ext cx="4560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7200" b="1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?</a:t>
            </a:r>
            <a:endParaRPr lang="en-US" altLang="ja-JP" sz="72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94764" y="4401111"/>
            <a:ext cx="3685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7200" b="1" dirty="0" smtClean="0">
                <a:solidFill>
                  <a:srgbClr val="0070C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0228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31027" y="5237711"/>
            <a:ext cx="4560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 smtClean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教室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1027" y="4529825"/>
            <a:ext cx="4560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 smtClean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きょうしつ</a:t>
            </a:r>
            <a:endParaRPr lang="en-US" altLang="ja-JP" sz="4000" b="1" dirty="0" smtClean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4100" name="Picture 4" descr="教室イラスト／無料イラストなら「イラストAC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80" y="635206"/>
            <a:ext cx="5151566" cy="342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803937" y="5237711"/>
            <a:ext cx="4560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 smtClean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食堂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03937" y="4529825"/>
            <a:ext cx="4560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 smtClean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しょくどう</a:t>
            </a:r>
            <a:endParaRPr lang="en-US" altLang="ja-JP" sz="4000" b="1" dirty="0" smtClean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4104" name="Picture 8" descr="こども食堂に新たな輪 | Schoowell（スクウェル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142" y="433040"/>
            <a:ext cx="4786158" cy="362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34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42601" y="5249286"/>
            <a:ext cx="4560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事務所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2601" y="4541400"/>
            <a:ext cx="4560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 smtClean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じむしょ</a:t>
            </a:r>
            <a:endParaRPr lang="en-US" altLang="ja-JP" sz="4000" b="1" dirty="0" smtClean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15511" y="5249286"/>
            <a:ext cx="4560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会議室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15511" y="4541400"/>
            <a:ext cx="4560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かいぎしつ</a:t>
            </a:r>
            <a:endParaRPr lang="en-US" altLang="ja-JP" sz="4000" b="1" dirty="0" smtClean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43" y="572656"/>
            <a:ext cx="4814749" cy="3293288"/>
          </a:xfrm>
          <a:prstGeom prst="rect">
            <a:avLst/>
          </a:prstGeom>
        </p:spPr>
      </p:pic>
      <p:pic>
        <p:nvPicPr>
          <p:cNvPr id="5124" name="Picture 4" descr="おすすめのWeb会議9選ご紹介】WEB会議とテレビ会議の違いは？機能やシステムを徹底比較！ | お役立ち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511" y="671333"/>
            <a:ext cx="4520778" cy="319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2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31027" y="5237711"/>
            <a:ext cx="4560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 smtClean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教室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1027" y="4529825"/>
            <a:ext cx="4560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 smtClean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きょうしつ</a:t>
            </a:r>
            <a:endParaRPr lang="en-US" altLang="ja-JP" sz="4000" b="1" dirty="0" smtClean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4100" name="Picture 4" descr="教室イラスト／無料イラストなら「イラストAC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80" y="635206"/>
            <a:ext cx="5151566" cy="342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803937" y="5237711"/>
            <a:ext cx="4560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 smtClean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食堂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03937" y="4529825"/>
            <a:ext cx="4560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 smtClean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しょくどう</a:t>
            </a:r>
            <a:endParaRPr lang="en-US" altLang="ja-JP" sz="4000" b="1" dirty="0" smtClean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4104" name="Picture 8" descr="こども食堂に新たな輪 | Schoowell（スクウェル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142" y="433040"/>
            <a:ext cx="4786158" cy="362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931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42601" y="5249286"/>
            <a:ext cx="4560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事務所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2601" y="4541400"/>
            <a:ext cx="4560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 smtClean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じむしょ</a:t>
            </a:r>
            <a:endParaRPr lang="en-US" altLang="ja-JP" sz="4000" b="1" dirty="0" smtClean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15511" y="5249286"/>
            <a:ext cx="4560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会議室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15511" y="4541400"/>
            <a:ext cx="4560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かいぎしつ</a:t>
            </a:r>
            <a:endParaRPr lang="en-US" altLang="ja-JP" sz="4000" b="1" dirty="0" smtClean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43" y="572656"/>
            <a:ext cx="4814749" cy="3293288"/>
          </a:xfrm>
          <a:prstGeom prst="rect">
            <a:avLst/>
          </a:prstGeom>
        </p:spPr>
      </p:pic>
      <p:pic>
        <p:nvPicPr>
          <p:cNvPr id="5124" name="Picture 4" descr="おすすめのWeb会議9選ご紹介】WEB会議とテレビ会議の違いは？機能やシステムを徹底比較！ | お役立ち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511" y="671333"/>
            <a:ext cx="4520778" cy="319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20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5716" y="4867322"/>
            <a:ext cx="4560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 smtClean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教室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 descr="教室イラスト／無料イラストなら「イラストAC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217" y="959298"/>
            <a:ext cx="5151566" cy="342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5716" y="4867322"/>
            <a:ext cx="4560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 smtClean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食堂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8" descr="こども食堂に新たな輪 | Schoowell（スクウェル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921" y="849728"/>
            <a:ext cx="4786158" cy="362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28511" y="4867322"/>
            <a:ext cx="4560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事務所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4330" y="849728"/>
            <a:ext cx="4814749" cy="32932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01420" y="4867322"/>
            <a:ext cx="4560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会議室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1" name="Picture 4" descr="おすすめのWeb会議9選ご紹介】WEB会議とテレビ会議の違いは？機能やシステムを徹底比較！ | お役立ち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102" y="849728"/>
            <a:ext cx="4520778" cy="319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714120" y="4867322"/>
            <a:ext cx="4560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 smtClean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教室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 descr="教室イラスト／無料イラストなら「イラストAC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621" y="959298"/>
            <a:ext cx="5151566" cy="342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714120" y="4867322"/>
            <a:ext cx="4560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 smtClean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食堂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8" descr="こども食堂に新たな輪 | Schoowell（スクウェル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325" y="849728"/>
            <a:ext cx="4786158" cy="362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826915" y="4867322"/>
            <a:ext cx="4560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事務所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2734" y="849728"/>
            <a:ext cx="4814749" cy="329328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699824" y="4867322"/>
            <a:ext cx="4560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会議室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9" name="Picture 4" descr="おすすめのWeb会議9選ご紹介】WEB会議とテレビ会議の違いは？機能やシステムを徹底比較！ | お役立ち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06" y="849728"/>
            <a:ext cx="4520778" cy="319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855506" y="4867322"/>
            <a:ext cx="4560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事務所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4330" y="849728"/>
            <a:ext cx="4814749" cy="329328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855506" y="4867322"/>
            <a:ext cx="4560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 smtClean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食堂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25" name="Picture 8" descr="こども食堂に新たな輪 | Schoowell（スクウェル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475" y="849728"/>
            <a:ext cx="4786158" cy="362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3815716" y="4867322"/>
            <a:ext cx="4560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 smtClean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教室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27" name="Picture 4" descr="教室イラスト／無料イラストなら「イラストAC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217" y="849728"/>
            <a:ext cx="5151566" cy="342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3838114" y="4867322"/>
            <a:ext cx="4560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会議室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29" name="Picture 4" descr="おすすめのWeb会議9選ご紹介】WEB会議とテレビ会議の違いは？機能やシステムを徹底比較！ | お役立ち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501" y="948404"/>
            <a:ext cx="4520778" cy="319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0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  <p:bldP spid="8" grpId="0"/>
      <p:bldP spid="8" grpId="1"/>
      <p:bldP spid="10" grpId="0"/>
      <p:bldP spid="10" grpId="1"/>
      <p:bldP spid="12" grpId="0"/>
      <p:bldP spid="12" grpId="1"/>
      <p:bldP spid="14" grpId="0"/>
      <p:bldP spid="14" grpId="1"/>
      <p:bldP spid="16" grpId="0"/>
      <p:bldP spid="16" grpId="1"/>
      <p:bldP spid="18" grpId="0"/>
      <p:bldP spid="18" grpId="1"/>
      <p:bldP spid="20" grpId="0"/>
      <p:bldP spid="20" grpId="1"/>
      <p:bldP spid="24" grpId="0"/>
      <p:bldP spid="24" grpId="1"/>
      <p:bldP spid="26" grpId="0"/>
      <p:bldP spid="26" grpId="1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6518" y="1828801"/>
            <a:ext cx="7178964" cy="1642776"/>
          </a:xfrm>
        </p:spPr>
        <p:txBody>
          <a:bodyPr>
            <a:normAutofit/>
          </a:bodyPr>
          <a:lstStyle/>
          <a:p>
            <a:r>
              <a:rPr lang="en-US" sz="8800" dirty="0" smtClean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1.</a:t>
            </a:r>
            <a:r>
              <a:rPr lang="ja-JP" altLang="en-US" sz="8800" dirty="0" smtClean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新しい言葉</a:t>
            </a:r>
            <a:endParaRPr lang="en-US" sz="8800" dirty="0">
              <a:solidFill>
                <a:schemeClr val="accent2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pic>
        <p:nvPicPr>
          <p:cNvPr id="2050" name="Picture 2" descr="教壇に立つ女性の先生（無料イラスト素材） - イラスト素材図鑑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369" y="3471577"/>
            <a:ext cx="2495262" cy="2658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450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総合受付イラスト／無料イラストなら「イラストAC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20" y="711201"/>
            <a:ext cx="4325693" cy="305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ロビー イラスト素材 | エントランス, ホテル, ラウンジ - i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770010"/>
            <a:ext cx="5829300" cy="293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70445" y="5096982"/>
            <a:ext cx="4560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 smtClean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受付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0445" y="4389096"/>
            <a:ext cx="4560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 smtClean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うけつけ</a:t>
            </a:r>
            <a:endParaRPr lang="en-US" altLang="ja-JP" sz="4000" b="1" dirty="0" smtClean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30366" y="4281374"/>
            <a:ext cx="4560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 smtClean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ロビー</a:t>
            </a:r>
            <a:endParaRPr lang="en-US" altLang="ja-JP" sz="5400" b="1" dirty="0" smtClean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78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15280" y="5100663"/>
            <a:ext cx="4560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 smtClean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部屋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5280" y="4537719"/>
            <a:ext cx="4560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 smtClean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へや</a:t>
            </a:r>
            <a:endParaRPr lang="en-US" altLang="ja-JP" sz="4000" b="1" dirty="0" smtClean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81253" y="5100663"/>
            <a:ext cx="62731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b="1" dirty="0" smtClean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トイレ</a:t>
            </a:r>
            <a:r>
              <a:rPr lang="ja-JP" altLang="en-US" sz="5400" b="1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・</a:t>
            </a:r>
            <a:r>
              <a:rPr lang="ja-JP" altLang="en-US" sz="5400" b="1" dirty="0" smtClean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お</a:t>
            </a:r>
            <a:r>
              <a:rPr lang="ja-JP" altLang="en-US" sz="5400" b="1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手洗い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471131" y="4476164"/>
            <a:ext cx="27208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b="1" dirty="0" smtClean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てあら</a:t>
            </a:r>
            <a:endParaRPr lang="en-US" altLang="ja-JP" sz="4400" b="1" dirty="0" smtClean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7172" name="Picture 4" descr="おしゃれなブルー系の部屋の背景素材 | OKUMON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47" y="936886"/>
            <a:ext cx="5460140" cy="307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41+ Mẫu nhà vệ sinh hiện đại bậc nhất 2022 | Phòng tắm nhỏ đẹp | Clean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968" y="522164"/>
            <a:ext cx="3445337" cy="387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784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総合受付イラスト／無料イラストなら「イラストAC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20" y="711201"/>
            <a:ext cx="4325693" cy="305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ロビー イラスト素材 | エントランス, ホテル, ラウンジ - i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770010"/>
            <a:ext cx="5829300" cy="293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70445" y="5096982"/>
            <a:ext cx="4560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 smtClean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受付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0445" y="4389096"/>
            <a:ext cx="4560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 smtClean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うけつけ</a:t>
            </a:r>
            <a:endParaRPr lang="en-US" altLang="ja-JP" sz="4000" b="1" dirty="0" smtClean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30366" y="4281374"/>
            <a:ext cx="4560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 smtClean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ロビー</a:t>
            </a:r>
            <a:endParaRPr lang="en-US" altLang="ja-JP" sz="5400" b="1" dirty="0" smtClean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82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15280" y="5100663"/>
            <a:ext cx="4560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 smtClean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部屋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5280" y="4537719"/>
            <a:ext cx="4560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 smtClean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へや</a:t>
            </a:r>
            <a:endParaRPr lang="en-US" altLang="ja-JP" sz="4000" b="1" dirty="0" smtClean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81253" y="5100663"/>
            <a:ext cx="62731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b="1" dirty="0" smtClean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トイレ</a:t>
            </a:r>
            <a:r>
              <a:rPr lang="ja-JP" altLang="en-US" sz="5400" b="1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・</a:t>
            </a:r>
            <a:r>
              <a:rPr lang="ja-JP" altLang="en-US" sz="5400" b="1" dirty="0" smtClean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お</a:t>
            </a:r>
            <a:r>
              <a:rPr lang="ja-JP" altLang="en-US" sz="5400" b="1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手洗い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471131" y="4476164"/>
            <a:ext cx="27208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b="1" dirty="0" smtClean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てあら</a:t>
            </a:r>
            <a:endParaRPr lang="en-US" altLang="ja-JP" sz="4400" b="1" dirty="0" smtClean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7172" name="Picture 4" descr="おしゃれなブルー系の部屋の背景素材 | OKUMON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47" y="936886"/>
            <a:ext cx="5460140" cy="307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41+ Mẫu nhà vệ sinh hiện đại bậc nhất 2022 | Phòng tắm nhỏ đẹp | Clean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968" y="522164"/>
            <a:ext cx="3445337" cy="387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158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総合受付イラスト／無料イラストなら「イラストAC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153" y="1185763"/>
            <a:ext cx="4325693" cy="305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5716" y="4552972"/>
            <a:ext cx="4560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 smtClean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受付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 descr="ロビー イラスト素材 | エントランス, ホテル, ラウンジ - i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49" y="1742283"/>
            <a:ext cx="5829300" cy="293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698278" y="4614478"/>
            <a:ext cx="4560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 smtClean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部屋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4" descr="おしゃれなブルー系の部屋の背景素材 | OKUMON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929" y="1264889"/>
            <a:ext cx="5460140" cy="307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959447" y="4892738"/>
            <a:ext cx="62731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 smtClean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お</a:t>
            </a:r>
            <a:r>
              <a:rPr lang="ja-JP" altLang="en-US" sz="5400" b="1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手洗い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1" name="Picture 6" descr="41+ Mẫu nhà vệ sinh hiện đại bậc nhất 2022 | Phòng tắm nhỏ đẹp | Cleanipe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331" y="736049"/>
            <a:ext cx="3445337" cy="387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総合受付イラスト／無料イラストなら「イラストAC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153" y="1185763"/>
            <a:ext cx="4325693" cy="305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815716" y="4552972"/>
            <a:ext cx="4560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 smtClean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受付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4" name="Picture 13" descr="ロビー イラスト素材 | エントランス, ホテル, ラウンジ - i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49" y="1742283"/>
            <a:ext cx="5829300" cy="293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698278" y="4614478"/>
            <a:ext cx="4560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 smtClean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部屋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6" name="Picture 4" descr="おしゃれなブルー系の部屋の背景素材 | OKUMON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929" y="1264889"/>
            <a:ext cx="5460140" cy="307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959447" y="4892738"/>
            <a:ext cx="62731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 smtClean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お</a:t>
            </a:r>
            <a:r>
              <a:rPr lang="ja-JP" altLang="en-US" sz="5400" b="1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手洗い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8" name="Picture 6" descr="41+ Mẫu nhà vệ sinh hiện đại bậc nhất 2022 | Phòng tắm nhỏ đẹp | Cleanipe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331" y="736049"/>
            <a:ext cx="3445337" cy="387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ロビー イラスト素材 | エントランス, ホテル, ラウンジ - i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49" y="1520136"/>
            <a:ext cx="5829300" cy="293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959446" y="4869725"/>
            <a:ext cx="62731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 smtClean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お</a:t>
            </a:r>
            <a:r>
              <a:rPr lang="ja-JP" altLang="en-US" sz="5400" b="1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手洗い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21" name="Picture 6" descr="41+ Mẫu nhà vệ sinh hiện đại bậc nhất 2022 | Phòng tắm nhỏ đẹp | Cleanipe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331" y="736049"/>
            <a:ext cx="3445337" cy="387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総合受付イラスト／無料イラストなら「イラストAC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093" y="1501652"/>
            <a:ext cx="4325693" cy="305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815716" y="4552972"/>
            <a:ext cx="4560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 smtClean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受付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56997" y="4622262"/>
            <a:ext cx="4560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 smtClean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部屋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25" name="Picture 4" descr="おしゃれなブルー系の部屋の背景素材 | OKUMON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930" y="1264889"/>
            <a:ext cx="5460140" cy="307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33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8" grpId="0"/>
      <p:bldP spid="8" grpId="1"/>
      <p:bldP spid="10" grpId="0"/>
      <p:bldP spid="10" grpId="1"/>
      <p:bldP spid="13" grpId="0"/>
      <p:bldP spid="13" grpId="1"/>
      <p:bldP spid="15" grpId="0"/>
      <p:bldP spid="15" grpId="1"/>
      <p:bldP spid="17" grpId="0"/>
      <p:bldP spid="17" grpId="1"/>
      <p:bldP spid="20" grpId="0"/>
      <p:bldP spid="20" grpId="1"/>
      <p:bldP spid="23" grpId="0"/>
      <p:bldP spid="23" grpId="1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31027" y="5264980"/>
            <a:ext cx="4560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階段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1027" y="4572442"/>
            <a:ext cx="4560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 smtClean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かいだん</a:t>
            </a:r>
            <a:endParaRPr lang="en-US" altLang="ja-JP" sz="4000" b="1" dirty="0" smtClean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11810" y="5264980"/>
            <a:ext cx="5123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自動販売機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10792" y="4572442"/>
            <a:ext cx="4925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じどうは</a:t>
            </a:r>
            <a:r>
              <a:rPr lang="ja-JP" altLang="en-US" sz="4000" b="1" dirty="0" smtClean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ん</a:t>
            </a:r>
            <a:r>
              <a:rPr lang="ja-JP" altLang="en-US" sz="4000" b="1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ばいき</a:t>
            </a:r>
            <a:endParaRPr lang="en-US" altLang="ja-JP" sz="4000" b="1" dirty="0" smtClean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8194" name="Picture 2" descr="改築イラスト／無料イラストなら「イラストAC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061" y="383005"/>
            <a:ext cx="3491024" cy="34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3密回避？ 大丈夫、日本には自動販売機がある！｜ニューズウィーク日本版 オフィシャルサイト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792" y="549529"/>
            <a:ext cx="4746858" cy="315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5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4625" y="4924136"/>
            <a:ext cx="57713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 smtClean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エレベーター</a:t>
            </a:r>
            <a:endParaRPr lang="en-US" altLang="ja-JP" sz="48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96000" y="1334551"/>
            <a:ext cx="6117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 smtClean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エスカレーター</a:t>
            </a:r>
            <a:endParaRPr lang="en-US" altLang="ja-JP" sz="48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9218" name="Picture 2" descr="Phân biệt thang máy gia đình 300kg và thang máy gia đình 450k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75" y="426099"/>
            <a:ext cx="4564207" cy="342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Thang máy cuốn - Phương An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280" y="3068220"/>
            <a:ext cx="5499677" cy="308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own Arrow 1"/>
          <p:cNvSpPr/>
          <p:nvPr/>
        </p:nvSpPr>
        <p:spPr>
          <a:xfrm>
            <a:off x="3021776" y="4160452"/>
            <a:ext cx="377073" cy="452486"/>
          </a:xfrm>
          <a:prstGeom prst="downArrow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 rot="10800000">
            <a:off x="8966080" y="2390641"/>
            <a:ext cx="377073" cy="452486"/>
          </a:xfrm>
          <a:prstGeom prst="downArrow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82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2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31027" y="5264980"/>
            <a:ext cx="4560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階段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1027" y="4572442"/>
            <a:ext cx="4560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 smtClean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かいだん</a:t>
            </a:r>
            <a:endParaRPr lang="en-US" altLang="ja-JP" sz="4000" b="1" dirty="0" smtClean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11810" y="5264980"/>
            <a:ext cx="5123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自動販売機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10792" y="4572442"/>
            <a:ext cx="4925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じどうは</a:t>
            </a:r>
            <a:r>
              <a:rPr lang="ja-JP" altLang="en-US" sz="4000" b="1" dirty="0" smtClean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ん</a:t>
            </a:r>
            <a:r>
              <a:rPr lang="ja-JP" altLang="en-US" sz="4000" b="1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ばいき</a:t>
            </a:r>
            <a:endParaRPr lang="en-US" altLang="ja-JP" sz="4000" b="1" dirty="0" smtClean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8194" name="Picture 2" descr="改築イラスト／無料イラストなら「イラストAC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061" y="383005"/>
            <a:ext cx="3491024" cy="34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3密回避？ 大丈夫、日本には自動販売機がある！｜ニューズウィーク日本版 オフィシャルサイト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792" y="549529"/>
            <a:ext cx="4746858" cy="315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64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4625" y="4924136"/>
            <a:ext cx="57713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 smtClean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エレベーター</a:t>
            </a:r>
            <a:endParaRPr lang="en-US" altLang="ja-JP" sz="48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96000" y="1334551"/>
            <a:ext cx="6117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 smtClean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エスカレーター</a:t>
            </a:r>
            <a:endParaRPr lang="en-US" altLang="ja-JP" sz="48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9218" name="Picture 2" descr="Phân biệt thang máy gia đình 300kg và thang máy gia đình 450k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75" y="426099"/>
            <a:ext cx="4564207" cy="342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Thang máy cuốn - Phương An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280" y="3068220"/>
            <a:ext cx="5499677" cy="308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own Arrow 1"/>
          <p:cNvSpPr/>
          <p:nvPr/>
        </p:nvSpPr>
        <p:spPr>
          <a:xfrm>
            <a:off x="3021776" y="4160452"/>
            <a:ext cx="377073" cy="452486"/>
          </a:xfrm>
          <a:prstGeom prst="downArrow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 rot="10800000">
            <a:off x="8966080" y="2390641"/>
            <a:ext cx="377073" cy="452486"/>
          </a:xfrm>
          <a:prstGeom prst="downArrow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83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2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5716" y="4720970"/>
            <a:ext cx="4560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階段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2" descr="改築イラスト／無料イラストなら「イラストAC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488" y="764970"/>
            <a:ext cx="3491024" cy="34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534019" y="4720970"/>
            <a:ext cx="5123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自動販売機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4" descr="3密回避？ 大丈夫、日本には自動販売機がある！｜ニューズウィーク日本版 オフィシャルサイト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571" y="764970"/>
            <a:ext cx="4746858" cy="315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hân biệt thang máy gia đình 300kg và thang máy gia đình 450k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077" y="999363"/>
            <a:ext cx="4564207" cy="342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Thang máy cuốn - Phương An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161" y="1333082"/>
            <a:ext cx="5499677" cy="308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815716" y="4720970"/>
            <a:ext cx="4560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階段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1" name="Picture 2" descr="改築イラスト／無料イラストなら「イラストAC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488" y="764970"/>
            <a:ext cx="3491024" cy="34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534019" y="4720970"/>
            <a:ext cx="5123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自動販売機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4" descr="3密回避？ 大丈夫、日本には自動販売機がある！｜ニューズウィーク日本版 オフィシャルサイト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571" y="764970"/>
            <a:ext cx="4746858" cy="315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hân biệt thang máy gia đình 300kg và thang máy gia đình 450k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077" y="999363"/>
            <a:ext cx="4564207" cy="342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hang máy cuốn - Phương An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161" y="1333082"/>
            <a:ext cx="5499677" cy="308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Phân biệt thang máy gia đình 300kg và thang máy gia đình 450k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077" y="916101"/>
            <a:ext cx="4564207" cy="342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Thang máy cuốn - Phương An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161" y="960244"/>
            <a:ext cx="5499677" cy="308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812077" y="4756237"/>
            <a:ext cx="4560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階段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20" name="Picture 2" descr="改築イラスト／無料イラストなら「イラストAC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488" y="848231"/>
            <a:ext cx="3491024" cy="34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534019" y="4791504"/>
            <a:ext cx="5123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自動販売機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22" name="Picture 4" descr="3密回避？ 大丈夫、日本には自動販売機がある！｜ニューズウィーク日本版 オフィシャルサイト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571" y="1086975"/>
            <a:ext cx="4746858" cy="315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54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  <p:bldP spid="10" grpId="0"/>
      <p:bldP spid="10" grpId="1"/>
      <p:bldP spid="12" grpId="0"/>
      <p:bldP spid="12" grpId="1"/>
      <p:bldP spid="19" grpId="0"/>
      <p:bldP spid="19" grpId="1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ここ・そこ・あそこ」のイラスト | かわいいフリー素材集 いらすと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36" y="798098"/>
            <a:ext cx="2597671" cy="371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ここ・そこ・あそこ」のイラスト | かわいいフリー素材集 いらすと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219" y="758237"/>
            <a:ext cx="3705388" cy="379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ここ・そこ・あそこ」のイラスト | かわいいフリー素材集 いらすとや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043" y="674254"/>
            <a:ext cx="2631440" cy="37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20800" y="4713721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chỗ này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90836" y="4713720"/>
            <a:ext cx="1477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chỗ đó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8533936" y="4707658"/>
            <a:ext cx="20878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chỗ kia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2210" y="5564894"/>
            <a:ext cx="1977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こちら</a:t>
            </a:r>
            <a:endParaRPr lang="en-US" sz="3600" b="1" dirty="0">
              <a:solidFill>
                <a:srgbClr val="FF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90836" y="5578761"/>
            <a:ext cx="1597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そちら</a:t>
            </a:r>
            <a:endParaRPr lang="en-US" sz="3600" b="1" dirty="0">
              <a:solidFill>
                <a:srgbClr val="FF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flipH="1">
            <a:off x="8533936" y="5564893"/>
            <a:ext cx="2257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あちら</a:t>
            </a:r>
            <a:endParaRPr lang="en-US" sz="3600" b="1" dirty="0">
              <a:solidFill>
                <a:srgbClr val="FF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3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1" grpId="0"/>
      <p:bldP spid="12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黒電話のイラスト | かわいいフリー素材集 いらすと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93" y="633417"/>
            <a:ext cx="4017036" cy="329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5751" y="5214561"/>
            <a:ext cx="4560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 smtClean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電話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027" y="4506675"/>
            <a:ext cx="4560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 smtClean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でんわ</a:t>
            </a:r>
            <a:endParaRPr lang="en-US" altLang="ja-JP" sz="4000" b="1" dirty="0" smtClean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66847" y="5214561"/>
            <a:ext cx="5123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 smtClean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お国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97782" y="4551453"/>
            <a:ext cx="17499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 dirty="0" smtClean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くに</a:t>
            </a:r>
            <a:endParaRPr lang="en-US" altLang="ja-JP" sz="4000" b="1" dirty="0" smtClean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0244" name="Picture 4" descr="地球の上・世界の国の民族衣装の人々と動物[02237005087]の写真素材・イラスト素材｜アマナイメージズ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6" b="10956"/>
          <a:stretch/>
        </p:blipFill>
        <p:spPr bwMode="auto">
          <a:xfrm>
            <a:off x="6966408" y="349272"/>
            <a:ext cx="3733866" cy="370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58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Meaning and Characteristics of Companies - Taxmann B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20" y="0"/>
            <a:ext cx="4602480" cy="460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おしゃれなイラストが無料/イラストカップillustcup : 家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974" y="0"/>
            <a:ext cx="4101465" cy="410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75032" y="5242880"/>
            <a:ext cx="4560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会社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5032" y="4602480"/>
            <a:ext cx="4560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かいしゃ</a:t>
            </a:r>
            <a:endParaRPr lang="en-US" altLang="ja-JP" sz="4000" b="1" dirty="0" smtClean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83530" y="5310366"/>
            <a:ext cx="5123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家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82511" y="4602480"/>
            <a:ext cx="4925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うち</a:t>
            </a:r>
            <a:endParaRPr lang="en-US" altLang="ja-JP" sz="4000" b="1" dirty="0" smtClean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063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黒電話のイラスト | かわいいフリー素材集 いらすと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93" y="633417"/>
            <a:ext cx="4017036" cy="329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5751" y="5214561"/>
            <a:ext cx="4560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 smtClean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電話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027" y="4506675"/>
            <a:ext cx="4560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 smtClean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でんわ</a:t>
            </a:r>
            <a:endParaRPr lang="en-US" altLang="ja-JP" sz="4000" b="1" dirty="0" smtClean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66847" y="5214561"/>
            <a:ext cx="5123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 smtClean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お国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97782" y="4551453"/>
            <a:ext cx="17499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 dirty="0" smtClean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くに</a:t>
            </a:r>
            <a:endParaRPr lang="en-US" altLang="ja-JP" sz="4000" b="1" dirty="0" smtClean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0244" name="Picture 4" descr="地球の上・世界の国の民族衣装の人々と動物[02237005087]の写真素材・イラスト素材｜アマナイメージズ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6" b="10956"/>
          <a:stretch/>
        </p:blipFill>
        <p:spPr bwMode="auto">
          <a:xfrm>
            <a:off x="6966408" y="349272"/>
            <a:ext cx="3733866" cy="370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97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Meaning and Characteristics of Companies - Taxmann B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20" y="0"/>
            <a:ext cx="4602480" cy="460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おしゃれなイラストが無料/イラストカップillustcup : 家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974" y="0"/>
            <a:ext cx="4101465" cy="410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75032" y="5242880"/>
            <a:ext cx="4560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会社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5032" y="4602480"/>
            <a:ext cx="4560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かいしゃ</a:t>
            </a:r>
            <a:endParaRPr lang="en-US" altLang="ja-JP" sz="4000" b="1" dirty="0" smtClean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83530" y="5310366"/>
            <a:ext cx="5123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家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82511" y="4602480"/>
            <a:ext cx="4925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うち</a:t>
            </a:r>
            <a:endParaRPr lang="en-US" altLang="ja-JP" sz="4000" b="1" dirty="0" smtClean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736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黒電話のイラスト | かわいいフリー素材集 いらすと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482" y="1084829"/>
            <a:ext cx="4017036" cy="329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5716" y="4635827"/>
            <a:ext cx="4560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 smtClean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電話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34019" y="4627561"/>
            <a:ext cx="5123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 smtClean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お国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4" descr="地球の上・世界の国の民族衣装の人々と動物[02237005087]の写真素材・イラスト素材｜アマナイメージズ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6" b="10956"/>
          <a:stretch/>
        </p:blipFill>
        <p:spPr bwMode="auto">
          <a:xfrm>
            <a:off x="4229067" y="665711"/>
            <a:ext cx="3733866" cy="370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Meaning and Characteristics of Companies - Taxmann Blo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537" y="358816"/>
            <a:ext cx="4602480" cy="460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815716" y="4644093"/>
            <a:ext cx="4560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会社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0" name="Picture 8" descr="おしゃれなイラストが無料/イラストカップillustcup : 家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267" y="526096"/>
            <a:ext cx="4101465" cy="410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505796" y="4706122"/>
            <a:ext cx="5123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家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2" name="Picture 2" descr="黒電話のイラスト | かわいいフリー素材集 いらすと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482" y="1084829"/>
            <a:ext cx="4017036" cy="329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815716" y="4635827"/>
            <a:ext cx="4560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 smtClean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電話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34019" y="4627561"/>
            <a:ext cx="5123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 smtClean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お国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4" descr="地球の上・世界の国の民族衣装の人々と動物[02237005087]の写真素材・イラスト素材｜アマナイメージズ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6" b="10956"/>
          <a:stretch/>
        </p:blipFill>
        <p:spPr bwMode="auto">
          <a:xfrm>
            <a:off x="4229067" y="665711"/>
            <a:ext cx="3733866" cy="370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Meaning and Characteristics of Companies - Taxmann Blo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537" y="358816"/>
            <a:ext cx="4602480" cy="460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815716" y="4644093"/>
            <a:ext cx="4560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会社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8" name="Picture 8" descr="おしゃれなイラストが無料/イラストカップillustcup : 家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267" y="526096"/>
            <a:ext cx="4101465" cy="410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505796" y="4706122"/>
            <a:ext cx="5123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家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20" name="Picture 4" descr="Meaning and Characteristics of Companies - Taxmann Blo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151" y="358816"/>
            <a:ext cx="4602480" cy="460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822561" y="4697856"/>
            <a:ext cx="4560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会社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22" name="Picture 8" descr="おしゃれなイラストが無料/イラストカップillustcup : 家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482" y="526096"/>
            <a:ext cx="4101465" cy="410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576233" y="4738384"/>
            <a:ext cx="5123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家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24" name="Picture 2" descr="黒電話のイラスト | かわいいフリー素材集 いらすと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439" y="1224444"/>
            <a:ext cx="4017036" cy="329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3822561" y="4706122"/>
            <a:ext cx="4560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 smtClean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電話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91805" y="4708336"/>
            <a:ext cx="5123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 smtClean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お国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27" name="Picture 4" descr="地球の上・世界の国の民族衣装の人々と動物[02237005087]の写真素材・イラスト素材｜アマナイメージズ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6" b="10956"/>
          <a:stretch/>
        </p:blipFill>
        <p:spPr bwMode="auto">
          <a:xfrm>
            <a:off x="4236062" y="665711"/>
            <a:ext cx="3733866" cy="370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11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9" grpId="0"/>
      <p:bldP spid="9" grpId="1"/>
      <p:bldP spid="11" grpId="0"/>
      <p:bldP spid="11" grpId="1"/>
      <p:bldP spid="13" grpId="0"/>
      <p:bldP spid="13" grpId="1"/>
      <p:bldP spid="14" grpId="0"/>
      <p:bldP spid="14" grpId="1"/>
      <p:bldP spid="17" grpId="0"/>
      <p:bldP spid="17" grpId="1"/>
      <p:bldP spid="19" grpId="0"/>
      <p:bldP spid="19" grpId="1"/>
      <p:bldP spid="21" grpId="0"/>
      <p:bldP spid="21" grpId="1"/>
      <p:bldP spid="23" grpId="0"/>
      <p:bldP spid="23" grpId="1"/>
      <p:bldP spid="25" grpId="0"/>
      <p:bldP spid="25" grpId="1"/>
      <p:bldP spid="2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スニーカーのイラスト | 商用OKの無料イラスト素材サイト ツカッテ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62" y="-163543"/>
            <a:ext cx="3481705" cy="348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242064" y="3038893"/>
            <a:ext cx="4560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くつ</a:t>
            </a:r>
            <a:endParaRPr lang="en-US" altLang="ja-JP" sz="4800" b="1" dirty="0" smtClean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2292" name="Picture 4" descr="商用フリーイラスト【ネクタイ】 | にほんご教師ピック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707" y="2723558"/>
            <a:ext cx="4003460" cy="283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706482" y="5421746"/>
            <a:ext cx="4560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ネクタイ</a:t>
            </a:r>
            <a:endParaRPr lang="en-US" altLang="ja-JP" sz="4800" b="1" dirty="0" smtClean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2296" name="Picture 8" descr="食べ物・飲み物・お酒】ワインのかわいいフリーイラスト | フタバのフリーイラスト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050" y="-163543"/>
            <a:ext cx="3807333" cy="380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981175" y="3841164"/>
            <a:ext cx="4560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 smtClean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ワイン</a:t>
            </a:r>
            <a:endParaRPr lang="en-US" altLang="ja-JP" sz="4800" b="1" dirty="0" smtClean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37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80518" y="5346560"/>
            <a:ext cx="4560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 smtClean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売り場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1027" y="4686866"/>
            <a:ext cx="4560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 smtClean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う    ば</a:t>
            </a:r>
            <a:endParaRPr lang="en-US" altLang="ja-JP" sz="4000" b="1" dirty="0" smtClean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38506" y="5394752"/>
            <a:ext cx="5123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 smtClean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地下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37488" y="4686866"/>
            <a:ext cx="4925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ちか</a:t>
            </a:r>
            <a:endParaRPr lang="en-US" altLang="ja-JP" sz="4000" b="1" dirty="0" smtClean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3316" name="Picture 4" descr="野菜売り場 イラスト素材 | スーパーマーケット, マルシェ, 探偵 - i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60" y="228322"/>
            <a:ext cx="4460240" cy="362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地下鉄の地下イラスト | 無料のベクタ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96"/>
          <a:stretch/>
        </p:blipFill>
        <p:spPr bwMode="auto">
          <a:xfrm>
            <a:off x="6614941" y="420159"/>
            <a:ext cx="4848545" cy="343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76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スニーカーのイラスト | 商用OKの無料イラスト素材サイト ツカッテ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62" y="-163543"/>
            <a:ext cx="3481705" cy="348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242064" y="3038893"/>
            <a:ext cx="4560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くつ</a:t>
            </a:r>
            <a:endParaRPr lang="en-US" altLang="ja-JP" sz="4800" b="1" dirty="0" smtClean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2292" name="Picture 4" descr="商用フリーイラスト【ネクタイ】 | にほんご教師ピック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707" y="2723558"/>
            <a:ext cx="4003460" cy="283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706482" y="5421746"/>
            <a:ext cx="4560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ネクタイ</a:t>
            </a:r>
            <a:endParaRPr lang="en-US" altLang="ja-JP" sz="4800" b="1" dirty="0" smtClean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2296" name="Picture 8" descr="食べ物・飲み物・お酒】ワインのかわいいフリーイラスト | フタバのフリーイラスト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050" y="-163543"/>
            <a:ext cx="3807333" cy="380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981175" y="3841164"/>
            <a:ext cx="4560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 smtClean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ワイン</a:t>
            </a:r>
            <a:endParaRPr lang="en-US" altLang="ja-JP" sz="4800" b="1" dirty="0" smtClean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5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80518" y="5346560"/>
            <a:ext cx="4560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 smtClean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売り場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1027" y="4686866"/>
            <a:ext cx="4560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 smtClean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う    ば</a:t>
            </a:r>
            <a:endParaRPr lang="en-US" altLang="ja-JP" sz="4000" b="1" dirty="0" smtClean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38506" y="5394752"/>
            <a:ext cx="5123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 smtClean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地下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37488" y="4686866"/>
            <a:ext cx="4925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ちか</a:t>
            </a:r>
            <a:endParaRPr lang="en-US" altLang="ja-JP" sz="4000" b="1" dirty="0" smtClean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3316" name="Picture 4" descr="野菜売り場 イラスト素材 | スーパーマーケット, マルシェ, 探偵 - i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60" y="228322"/>
            <a:ext cx="4460240" cy="362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地下鉄の地下イラスト | 無料のベクタ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96"/>
          <a:stretch/>
        </p:blipFill>
        <p:spPr bwMode="auto">
          <a:xfrm>
            <a:off x="6614941" y="420159"/>
            <a:ext cx="4848545" cy="343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41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スニーカーのイラスト | 商用OKの無料イラスト素材サイト ツカッテ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147" y="1651635"/>
            <a:ext cx="3481705" cy="348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商用フリーイラスト【ネクタイ】 | にほんご教師ピック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269" y="1977354"/>
            <a:ext cx="4003460" cy="283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食べ物・飲み物・お酒】ワインのかわいいフリーイラスト | フタバのフリーイラスト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333" y="1488820"/>
            <a:ext cx="3807333" cy="380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765552" y="4753082"/>
            <a:ext cx="4560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 smtClean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売り場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4" descr="野菜売り場 イラスト素材 | スーパーマーケット, マルシェ, 探偵 - iStoc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880" y="816432"/>
            <a:ext cx="4460240" cy="362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534019" y="4777698"/>
            <a:ext cx="5123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 smtClean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地下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0" name="Picture 6" descr="地下鉄の地下イラスト | 無料のベクター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96"/>
          <a:stretch/>
        </p:blipFill>
        <p:spPr bwMode="auto">
          <a:xfrm>
            <a:off x="3671727" y="816432"/>
            <a:ext cx="4848545" cy="343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スニーカーのイラスト | 商用OKの無料イラスト素材サイト ツカッテ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147" y="1654207"/>
            <a:ext cx="3481705" cy="348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商用フリーイラスト【ネクタイ】 | にほんご教師ピック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269" y="1979926"/>
            <a:ext cx="4003460" cy="283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食べ物・飲み物・お酒】ワインのかわいいフリーイラスト | フタバのフリーイラスト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333" y="1491392"/>
            <a:ext cx="3807333" cy="380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765552" y="4755654"/>
            <a:ext cx="4560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 smtClean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売り場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4" descr="野菜売り場 イラスト素材 | スーパーマーケット, マルシェ, 探偵 - iStoc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880" y="819004"/>
            <a:ext cx="4460240" cy="362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534019" y="4780270"/>
            <a:ext cx="5123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 smtClean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地下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7" name="Picture 6" descr="地下鉄の地下イラスト | 無料のベクター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96"/>
          <a:stretch/>
        </p:blipFill>
        <p:spPr bwMode="auto">
          <a:xfrm>
            <a:off x="3671727" y="819004"/>
            <a:ext cx="4848545" cy="343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商用フリーイラスト【ネクタイ】 | にほんご教師ピック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269" y="1599668"/>
            <a:ext cx="4003460" cy="283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スニーカーのイラスト | 商用OKの無料イラスト素材サイト ツカッテ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146" y="1681006"/>
            <a:ext cx="3481705" cy="348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534019" y="4782842"/>
            <a:ext cx="5123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 smtClean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地下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21" name="Picture 6" descr="地下鉄の地下イラスト | 無料のベクター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96"/>
          <a:stretch/>
        </p:blipFill>
        <p:spPr bwMode="auto">
          <a:xfrm>
            <a:off x="3671727" y="816432"/>
            <a:ext cx="4848545" cy="343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3764805" y="4782842"/>
            <a:ext cx="4560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 smtClean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売り場</a:t>
            </a:r>
            <a:endParaRPr lang="en-US" altLang="ja-JP" sz="54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23" name="Picture 4" descr="野菜売り場 イラスト素材 | スーパーマーケット, マルシェ, 探偵 - iStoc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133" y="816432"/>
            <a:ext cx="4460240" cy="362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食べ物・飲み物・お酒】ワインのかわいいフリーイラスト | フタバのフリーイラスト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441" y="1024122"/>
            <a:ext cx="3807333" cy="380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84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  <p:bldP spid="9" grpId="1"/>
      <p:bldP spid="14" grpId="0"/>
      <p:bldP spid="14" grpId="1"/>
      <p:bldP spid="16" grpId="0"/>
      <p:bldP spid="16" grpId="1"/>
      <p:bldP spid="20" grpId="0"/>
      <p:bldP spid="20" grpId="1"/>
      <p:bldP spid="22" grpId="0"/>
      <p:bldP spid="2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どこイラスト／無料イラストなら「イラストAC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945" y="489527"/>
            <a:ext cx="2963430" cy="194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どこイラスト／無料イラストなら「イラストAC」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75" y="1801090"/>
            <a:ext cx="3231217" cy="230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83047" y="4401111"/>
            <a:ext cx="4560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200" b="1" dirty="0" smtClean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どこ</a:t>
            </a:r>
            <a:endParaRPr lang="en-US" altLang="ja-JP" sz="72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94764" y="4401111"/>
            <a:ext cx="3685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200" b="1" dirty="0" smtClean="0">
                <a:solidFill>
                  <a:srgbClr val="0070C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どちら</a:t>
            </a:r>
            <a:endParaRPr lang="en-US" sz="7200" b="1" dirty="0">
              <a:solidFill>
                <a:srgbClr val="0070C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19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4378" y="536747"/>
            <a:ext cx="5631698" cy="571148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ja-JP" altLang="en-US" sz="4400" b="1" dirty="0">
                <a:latin typeface="MS Gothic" panose="020B0609070205080204" pitchFamily="49" charset="-128"/>
                <a:ea typeface="MS Gothic" panose="020B0609070205080204" pitchFamily="49" charset="-128"/>
              </a:rPr>
              <a:t>　</a:t>
            </a:r>
            <a:r>
              <a:rPr lang="ja-JP" altLang="en-US" sz="4400" b="1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ーかい（ーがい）</a:t>
            </a:r>
            <a:endParaRPr lang="en-US" altLang="ja-JP" sz="4400" b="1" dirty="0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>
              <a:lnSpc>
                <a:spcPct val="100000"/>
              </a:lnSpc>
            </a:pPr>
            <a:r>
              <a:rPr lang="ja-JP" altLang="en-US" sz="4400" b="1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　な</a:t>
            </a:r>
            <a:r>
              <a:rPr lang="ja-JP" altLang="en-US" sz="4400" b="1" dirty="0">
                <a:latin typeface="MS Gothic" panose="020B0609070205080204" pitchFamily="49" charset="-128"/>
                <a:ea typeface="MS Gothic" panose="020B0609070205080204" pitchFamily="49" charset="-128"/>
              </a:rPr>
              <a:t>んが</a:t>
            </a:r>
            <a:r>
              <a:rPr lang="ja-JP" altLang="en-US" sz="4400" b="1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い（何階）</a:t>
            </a:r>
            <a:endParaRPr lang="en-US" altLang="ja-JP" sz="4400" b="1" dirty="0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>
              <a:lnSpc>
                <a:spcPct val="100000"/>
              </a:lnSpc>
            </a:pPr>
            <a:r>
              <a:rPr lang="ja-JP" altLang="en-US" sz="4400" b="1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　ー</a:t>
            </a:r>
            <a:r>
              <a:rPr lang="ja-JP" altLang="en-US" sz="4400" b="1" dirty="0">
                <a:latin typeface="MS Gothic" panose="020B0609070205080204" pitchFamily="49" charset="-128"/>
                <a:ea typeface="MS Gothic" panose="020B0609070205080204" pitchFamily="49" charset="-128"/>
              </a:rPr>
              <a:t>え</a:t>
            </a:r>
            <a:r>
              <a:rPr lang="ja-JP" altLang="en-US" sz="4400" b="1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ん（ー円）</a:t>
            </a:r>
            <a:endParaRPr lang="en-US" altLang="ja-JP" sz="4400" b="1" dirty="0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>
              <a:lnSpc>
                <a:spcPct val="100000"/>
              </a:lnSpc>
            </a:pPr>
            <a:r>
              <a:rPr lang="ja-JP" altLang="en-US" sz="4400" b="1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　い</a:t>
            </a:r>
            <a:r>
              <a:rPr lang="ja-JP" altLang="en-US" sz="4400" b="1" dirty="0">
                <a:latin typeface="MS Gothic" panose="020B0609070205080204" pitchFamily="49" charset="-128"/>
                <a:ea typeface="MS Gothic" panose="020B0609070205080204" pitchFamily="49" charset="-128"/>
              </a:rPr>
              <a:t>く</a:t>
            </a:r>
            <a:r>
              <a:rPr lang="ja-JP" altLang="en-US" sz="4400" b="1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ら</a:t>
            </a:r>
            <a:endParaRPr lang="en-US" altLang="ja-JP" sz="4400" b="1" dirty="0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>
              <a:lnSpc>
                <a:spcPct val="100000"/>
              </a:lnSpc>
            </a:pPr>
            <a:r>
              <a:rPr lang="ja-JP" altLang="en-US" sz="4400" b="1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　ひ</a:t>
            </a:r>
            <a:r>
              <a:rPr lang="ja-JP" altLang="en-US" sz="4400" b="1" dirty="0">
                <a:latin typeface="MS Gothic" panose="020B0609070205080204" pitchFamily="49" charset="-128"/>
                <a:ea typeface="MS Gothic" panose="020B0609070205080204" pitchFamily="49" charset="-128"/>
              </a:rPr>
              <a:t>ゃ</a:t>
            </a:r>
            <a:r>
              <a:rPr lang="ja-JP" altLang="en-US" sz="4400" b="1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く（百）</a:t>
            </a:r>
            <a:endParaRPr lang="en-US" altLang="ja-JP" sz="4400" b="1" dirty="0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>
              <a:lnSpc>
                <a:spcPct val="100000"/>
              </a:lnSpc>
            </a:pPr>
            <a:r>
              <a:rPr lang="ja-JP" altLang="en-US" sz="4400" b="1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　せん（千）</a:t>
            </a:r>
            <a:endParaRPr lang="en-US" altLang="ja-JP" sz="4400" b="1" dirty="0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>
              <a:lnSpc>
                <a:spcPct val="100000"/>
              </a:lnSpc>
            </a:pPr>
            <a:r>
              <a:rPr lang="ja-JP" altLang="en-US" sz="4400" b="1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　まん（万）</a:t>
            </a:r>
            <a:endParaRPr lang="en-US" sz="4400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14258" y="536747"/>
            <a:ext cx="3449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tầng thứ -</a:t>
            </a:r>
            <a:endParaRPr 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14258" y="1325755"/>
            <a:ext cx="3449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tầng mấy</a:t>
            </a:r>
            <a:endParaRPr 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14258" y="2114763"/>
            <a:ext cx="3449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yên</a:t>
            </a:r>
            <a:endParaRPr 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14258" y="2903771"/>
            <a:ext cx="3449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bao nhiêu tiền</a:t>
            </a:r>
            <a:endParaRPr 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14258" y="3781517"/>
            <a:ext cx="3449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trăm</a:t>
            </a:r>
            <a:endParaRPr 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14258" y="4659263"/>
            <a:ext cx="3449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nghìn</a:t>
            </a:r>
            <a:endParaRPr 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14258" y="5386794"/>
            <a:ext cx="43405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mười nghìn, vạn</a:t>
            </a:r>
            <a:endParaRPr 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36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10" grpId="0"/>
      <p:bldP spid="11" grpId="0"/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6518" y="1136074"/>
            <a:ext cx="7178964" cy="1642776"/>
          </a:xfrm>
        </p:spPr>
        <p:txBody>
          <a:bodyPr>
            <a:normAutofit/>
          </a:bodyPr>
          <a:lstStyle/>
          <a:p>
            <a:pPr algn="ctr"/>
            <a:r>
              <a:rPr lang="en-US" sz="8800" dirty="0" smtClean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2.</a:t>
            </a:r>
            <a:r>
              <a:rPr lang="ja-JP" altLang="en-US" sz="8800" dirty="0" smtClean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文法</a:t>
            </a:r>
            <a:endParaRPr lang="en-US" sz="8800" dirty="0">
              <a:solidFill>
                <a:schemeClr val="accent2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pic>
        <p:nvPicPr>
          <p:cNvPr id="2050" name="Picture 2" descr="教壇に立つ女性の先生（無料イラスト素材） - イラスト素材図鑑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351" y="3013058"/>
            <a:ext cx="2495262" cy="2658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3578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2627" y="385445"/>
            <a:ext cx="8466746" cy="1325563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altLang="ja-JP" sz="4800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1</a:t>
            </a:r>
            <a:r>
              <a:rPr lang="vi-VN" altLang="ja-JP" sz="4800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.</a:t>
            </a:r>
            <a:r>
              <a:rPr lang="en-US" altLang="ja-JP" sz="4800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ja-JP" altLang="en-US" sz="4800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ここ・そこ・あそこ </a:t>
            </a:r>
            <a:endParaRPr lang="vi-VN" sz="4800" b="1" dirty="0"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5763" y="1872773"/>
            <a:ext cx="5160473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ja-JP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いみ：</a:t>
            </a:r>
            <a:r>
              <a:rPr lang="vi-VN" sz="3200" b="1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Chỗ </a:t>
            </a:r>
            <a:r>
              <a:rPr lang="vi-VN" sz="3200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này/đó/kia</a:t>
            </a:r>
            <a:endParaRPr lang="en-US" sz="3200" b="1" dirty="0" smtClean="0"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ja-JP" alt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れい</a:t>
            </a:r>
            <a:r>
              <a:rPr lang="ja-JP" altLang="en-US" sz="3200" b="1" dirty="0" smtClean="0">
                <a:solidFill>
                  <a:schemeClr val="accent5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：</a:t>
            </a:r>
            <a:endParaRPr lang="en-US" altLang="ja-JP" sz="3200" b="1" dirty="0" smtClean="0">
              <a:solidFill>
                <a:schemeClr val="accent5"/>
              </a:solidFill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ja-JP" sz="3200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1) </a:t>
            </a:r>
            <a:r>
              <a:rPr lang="ja-JP" altLang="en-US" sz="3200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ここは　教室です。 </a:t>
            </a:r>
            <a:endParaRPr lang="en-US" altLang="ja-JP" sz="3200" b="1" dirty="0" smtClean="0"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ja-JP" sz="3200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2) </a:t>
            </a:r>
            <a:r>
              <a:rPr lang="ja-JP" altLang="en-US" sz="3200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そこは　お手洗いです。</a:t>
            </a:r>
            <a:endParaRPr lang="en-US" altLang="ja-JP" sz="3200" b="1" dirty="0" smtClean="0"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ja-JP" sz="3200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3) </a:t>
            </a:r>
            <a:r>
              <a:rPr lang="ja-JP" altLang="en-US" sz="3200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あそこは　食堂です。</a:t>
            </a:r>
            <a:endParaRPr lang="en-US" altLang="ja-JP" sz="3200" b="1" dirty="0" smtClean="0"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23708" y="3420582"/>
            <a:ext cx="1931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きょうしつ</a:t>
            </a:r>
            <a:endParaRPr lang="en-US" b="1" dirty="0">
              <a:solidFill>
                <a:srgbClr val="FF000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40978" y="4364148"/>
            <a:ext cx="1264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てあら</a:t>
            </a:r>
            <a:endParaRPr lang="en-US" b="1" dirty="0">
              <a:solidFill>
                <a:srgbClr val="FF000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08543" y="5224263"/>
            <a:ext cx="1931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しょくどう</a:t>
            </a:r>
            <a:endParaRPr lang="en-US" b="1" dirty="0">
              <a:solidFill>
                <a:srgbClr val="FF000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508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/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4124" t="10963" r="1307" b="902"/>
          <a:stretch/>
        </p:blipFill>
        <p:spPr>
          <a:xfrm>
            <a:off x="5804852" y="474289"/>
            <a:ext cx="5871333" cy="58363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2207" r="56637" b="73068"/>
          <a:stretch/>
        </p:blipFill>
        <p:spPr>
          <a:xfrm>
            <a:off x="198379" y="886503"/>
            <a:ext cx="6619106" cy="112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6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6779" t="76427" r="31808" b="1931"/>
          <a:stretch/>
        </p:blipFill>
        <p:spPr>
          <a:xfrm>
            <a:off x="2405839" y="2279089"/>
            <a:ext cx="2336090" cy="222679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763703" y="3100100"/>
            <a:ext cx="53476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ここ</a:t>
            </a:r>
            <a:r>
              <a:rPr lang="ja-JP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は　</a:t>
            </a:r>
            <a:r>
              <a:rPr lang="ja-JP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受付です。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58826" y="2844800"/>
            <a:ext cx="1840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うけつけ</a:t>
            </a:r>
            <a:endParaRPr lang="en-US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8632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67997" t="66502" r="16846" b="1936"/>
          <a:stretch/>
        </p:blipFill>
        <p:spPr>
          <a:xfrm>
            <a:off x="2425959" y="2196075"/>
            <a:ext cx="2286001" cy="239282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791696" y="3100100"/>
            <a:ext cx="51164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ここ</a:t>
            </a:r>
            <a:r>
              <a:rPr lang="ja-JP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は　</a:t>
            </a:r>
            <a:r>
              <a:rPr lang="ja-JP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事務所です。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74143" y="2844800"/>
            <a:ext cx="2521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じむしょ</a:t>
            </a:r>
            <a:endParaRPr lang="en-US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368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82854" t="66496" r="1617" b="1942"/>
          <a:stretch/>
        </p:blipFill>
        <p:spPr>
          <a:xfrm>
            <a:off x="2425959" y="2196075"/>
            <a:ext cx="2341984" cy="239282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791696" y="3100100"/>
            <a:ext cx="46546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ここ</a:t>
            </a:r>
            <a:r>
              <a:rPr lang="ja-JP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は　</a:t>
            </a:r>
            <a:r>
              <a:rPr lang="ja-JP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会議室です。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18725" y="2835563"/>
            <a:ext cx="1911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かいぎしつ</a:t>
            </a:r>
            <a:endParaRPr lang="en-US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7426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86753" t="20419" r="1739" b="48242"/>
          <a:stretch/>
        </p:blipFill>
        <p:spPr>
          <a:xfrm>
            <a:off x="2892488" y="2006531"/>
            <a:ext cx="2024743" cy="27719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791696" y="3100100"/>
            <a:ext cx="54397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ここ</a:t>
            </a:r>
            <a:r>
              <a:rPr lang="ja-JP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は　</a:t>
            </a:r>
            <a:r>
              <a:rPr lang="ja-JP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お手洗いです。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19565" y="2816998"/>
            <a:ext cx="1760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てあら</a:t>
            </a:r>
            <a:endParaRPr lang="en-US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092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780" y="487045"/>
            <a:ext cx="8600440" cy="1209675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altLang="ja-JP" sz="4800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2. Danh từ </a:t>
            </a:r>
            <a:r>
              <a:rPr lang="ja-JP" altLang="en-US" sz="4800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は </a:t>
            </a:r>
            <a:r>
              <a:rPr lang="en-US" altLang="ja-JP" sz="4800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địa điểm</a:t>
            </a:r>
            <a:r>
              <a:rPr lang="ja-JP" altLang="en-US" sz="4800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です。</a:t>
            </a:r>
            <a:endParaRPr lang="vi-VN" sz="4800" b="1" dirty="0"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812608"/>
            <a:ext cx="6248400" cy="4351338"/>
          </a:xfrm>
        </p:spPr>
        <p:txBody>
          <a:bodyPr>
            <a:normAutofit/>
          </a:bodyPr>
          <a:lstStyle/>
          <a:p>
            <a:pPr marL="265113" indent="0">
              <a:lnSpc>
                <a:spcPct val="150000"/>
              </a:lnSpc>
              <a:buNone/>
            </a:pPr>
            <a:r>
              <a:rPr lang="en-US" altLang="ja-JP" sz="3200" b="1" dirty="0" smtClean="0">
                <a:solidFill>
                  <a:schemeClr val="accent5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		</a:t>
            </a:r>
            <a:r>
              <a:rPr lang="ja-JP" altLang="en-US" sz="3200" b="1" dirty="0" smtClean="0">
                <a:solidFill>
                  <a:schemeClr val="accent5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れ</a:t>
            </a:r>
            <a:r>
              <a:rPr lang="ja-JP" alt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い</a:t>
            </a:r>
            <a:r>
              <a:rPr lang="ja-JP" altLang="en-US" sz="3200" b="1" dirty="0" smtClean="0">
                <a:solidFill>
                  <a:schemeClr val="accent5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：</a:t>
            </a:r>
            <a:endParaRPr lang="en-US" altLang="ja-JP" sz="3200" b="1" dirty="0" smtClean="0">
              <a:solidFill>
                <a:schemeClr val="accent5"/>
              </a:solidFill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779463" indent="-514350">
              <a:lnSpc>
                <a:spcPct val="200000"/>
              </a:lnSpc>
              <a:buFont typeface="+mj-lt"/>
              <a:buAutoNum type="arabicPeriod"/>
            </a:pPr>
            <a:r>
              <a:rPr lang="ja-JP" altLang="en-US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ロ</a:t>
            </a:r>
            <a:r>
              <a:rPr lang="ja-JP" altLang="en-US" b="1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ビー</a:t>
            </a:r>
            <a:r>
              <a:rPr lang="ja-JP" altLang="en-US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は　こ</a:t>
            </a:r>
            <a:r>
              <a:rPr lang="ja-JP" altLang="en-US" b="1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こです</a:t>
            </a:r>
            <a:r>
              <a:rPr lang="ja-JP" altLang="en-US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。</a:t>
            </a:r>
            <a:endParaRPr lang="en-US" altLang="ja-JP" b="1" dirty="0" smtClean="0"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779463" indent="-514350">
              <a:lnSpc>
                <a:spcPct val="200000"/>
              </a:lnSpc>
              <a:buFont typeface="+mj-lt"/>
              <a:buAutoNum type="arabicPeriod"/>
            </a:pPr>
            <a:r>
              <a:rPr lang="ja-JP" altLang="en-US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エ</a:t>
            </a:r>
            <a:r>
              <a:rPr lang="ja-JP" altLang="en-US" b="1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レベーター</a:t>
            </a:r>
            <a:r>
              <a:rPr lang="ja-JP" altLang="en-US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は　あ</a:t>
            </a:r>
            <a:r>
              <a:rPr lang="ja-JP" altLang="en-US" b="1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そこで</a:t>
            </a:r>
            <a:r>
              <a:rPr lang="ja-JP" altLang="en-US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す</a:t>
            </a:r>
            <a:endParaRPr lang="en-US" altLang="ja-JP" b="1" dirty="0"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779463" indent="-514350">
              <a:lnSpc>
                <a:spcPct val="200000"/>
              </a:lnSpc>
              <a:buFont typeface="+mj-lt"/>
              <a:buAutoNum type="arabicPeriod"/>
            </a:pPr>
            <a:r>
              <a:rPr lang="ja-JP" altLang="en-US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受付は　そ</a:t>
            </a:r>
            <a:r>
              <a:rPr lang="ja-JP" altLang="en-US" b="1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こです</a:t>
            </a:r>
            <a:r>
              <a:rPr lang="ja-JP" altLang="en-US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。</a:t>
            </a:r>
            <a:endParaRPr lang="en-US" altLang="ja-JP" b="1" dirty="0" smtClean="0"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265113" indent="0">
              <a:lnSpc>
                <a:spcPct val="200000"/>
              </a:lnSpc>
              <a:buNone/>
            </a:pPr>
            <a:endParaRPr lang="vi-VN" b="1" dirty="0"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89040" y="2629688"/>
            <a:ext cx="6096000" cy="2934137"/>
          </a:xfrm>
          <a:prstGeom prst="rect">
            <a:avLst/>
          </a:prstGeom>
        </p:spPr>
        <p:txBody>
          <a:bodyPr>
            <a:spAutoFit/>
          </a:bodyPr>
          <a:lstStyle/>
          <a:p>
            <a:pPr marL="779463" lvl="0" indent="-514350">
              <a:lnSpc>
                <a:spcPct val="200000"/>
              </a:lnSpc>
              <a:spcBef>
                <a:spcPts val="1000"/>
              </a:spcBef>
              <a:buFont typeface="+mj-lt"/>
              <a:buAutoNum type="arabicPeriod" startAt="4"/>
            </a:pPr>
            <a:r>
              <a:rPr lang="ja-JP" altLang="en-US" sz="28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田中さ</a:t>
            </a:r>
            <a:r>
              <a:rPr lang="ja-JP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んは　</a:t>
            </a:r>
            <a:r>
              <a:rPr lang="ja-JP" altLang="en-US" sz="28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会議室で</a:t>
            </a:r>
            <a:r>
              <a:rPr lang="ja-JP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す。</a:t>
            </a:r>
          </a:p>
          <a:p>
            <a:pPr marL="779463" lvl="0" indent="-514350">
              <a:lnSpc>
                <a:spcPct val="200000"/>
              </a:lnSpc>
              <a:spcBef>
                <a:spcPts val="1000"/>
              </a:spcBef>
              <a:buFont typeface="+mj-lt"/>
              <a:buAutoNum type="arabicPeriod" startAt="4"/>
            </a:pPr>
            <a:r>
              <a:rPr lang="ja-JP" altLang="en-US" sz="28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先生は</a:t>
            </a:r>
            <a:r>
              <a:rPr lang="ja-JP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　</a:t>
            </a:r>
            <a:r>
              <a:rPr lang="ja-JP" altLang="en-US" sz="28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教室で</a:t>
            </a:r>
            <a:r>
              <a:rPr lang="ja-JP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す。</a:t>
            </a:r>
          </a:p>
          <a:p>
            <a:pPr marL="779463" lvl="0" indent="-514350">
              <a:lnSpc>
                <a:spcPct val="200000"/>
              </a:lnSpc>
              <a:spcBef>
                <a:spcPts val="1000"/>
              </a:spcBef>
              <a:buFont typeface="+mj-lt"/>
              <a:buAutoNum type="arabicPeriod" startAt="4"/>
            </a:pPr>
            <a:r>
              <a:rPr lang="ja-JP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りーさんは　あそこです。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9983" y="4636829"/>
            <a:ext cx="178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うけつけ</a:t>
            </a:r>
            <a:endParaRPr lang="en-US" b="1" dirty="0">
              <a:solidFill>
                <a:srgbClr val="FF000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06252" y="2660306"/>
            <a:ext cx="1325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たなか</a:t>
            </a:r>
            <a:endParaRPr lang="en-US" b="1" dirty="0">
              <a:solidFill>
                <a:srgbClr val="FF000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89051" y="2660306"/>
            <a:ext cx="2023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かいぎしつ</a:t>
            </a:r>
            <a:endParaRPr lang="en-US" b="1" dirty="0">
              <a:solidFill>
                <a:srgbClr val="FF000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71561" y="3665698"/>
            <a:ext cx="156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せんせい</a:t>
            </a:r>
            <a:endParaRPr lang="en-US" b="1" dirty="0">
              <a:solidFill>
                <a:srgbClr val="FF000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01135" y="3662052"/>
            <a:ext cx="1886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きょうしつ</a:t>
            </a:r>
            <a:endParaRPr lang="en-US" b="1" dirty="0">
              <a:solidFill>
                <a:srgbClr val="FF000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0358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  <p:bldP spid="9" grpId="0"/>
      <p:bldP spid="10" grpId="0"/>
      <p:bldP spid="11" grpId="0"/>
      <p:bldP spid="1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76313" cy="1325563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3.</a:t>
            </a:r>
            <a:r>
              <a:rPr lang="ja-JP" altLang="en-US" sz="4000" b="1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altLang="ja-JP" sz="4000" b="1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N </a:t>
            </a:r>
            <a:r>
              <a:rPr lang="ja-JP" altLang="en-US" sz="4000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は </a:t>
            </a:r>
            <a:r>
              <a:rPr lang="ja-JP" altLang="en-US" sz="5400" b="1" dirty="0">
                <a:solidFill>
                  <a:srgbClr val="FF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ど</a:t>
            </a:r>
            <a:r>
              <a:rPr lang="ja-JP" altLang="en-US" sz="5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こ・</a:t>
            </a:r>
            <a:r>
              <a:rPr lang="ja-JP" altLang="en-US" sz="5400" b="1" dirty="0">
                <a:solidFill>
                  <a:srgbClr val="FF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どちら</a:t>
            </a:r>
            <a:r>
              <a:rPr lang="ja-JP" altLang="en-US" sz="4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ja-JP" altLang="en-US" sz="4000" b="1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ですか。</a:t>
            </a:r>
            <a:endParaRPr lang="vi-VN" sz="4000" b="1" dirty="0"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725" y="1690688"/>
            <a:ext cx="6834820" cy="4225544"/>
          </a:xfrm>
        </p:spPr>
        <p:txBody>
          <a:bodyPr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ja-JP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		</a:t>
            </a:r>
            <a:r>
              <a:rPr lang="ja-JP" altLang="en-US" b="1" dirty="0" smtClean="0">
                <a:solidFill>
                  <a:schemeClr val="accent5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れ</a:t>
            </a:r>
            <a:r>
              <a:rPr lang="ja-JP" altLang="en-US" b="1" dirty="0">
                <a:solidFill>
                  <a:schemeClr val="accent5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い</a:t>
            </a:r>
            <a:r>
              <a:rPr lang="ja-JP" altLang="en-US" b="1" dirty="0" smtClean="0">
                <a:solidFill>
                  <a:schemeClr val="accent5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：</a:t>
            </a:r>
            <a:endParaRPr lang="en-US" altLang="ja-JP" b="1" dirty="0" smtClean="0">
              <a:solidFill>
                <a:schemeClr val="accent5"/>
              </a:solidFill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ja-JP" altLang="en-US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トイレは　どこですか。</a:t>
            </a:r>
            <a:endParaRPr lang="en-US" altLang="ja-JP" b="1" dirty="0" smtClean="0"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ja-JP" altLang="en-US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エレベーターは　どちらですか。</a:t>
            </a:r>
            <a:endParaRPr lang="en-US" altLang="ja-JP" b="1" dirty="0" smtClean="0"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ja-JP" altLang="en-US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電話は　ど</a:t>
            </a:r>
            <a:r>
              <a:rPr lang="ja-JP" altLang="en-US" b="1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ちらですか</a:t>
            </a:r>
            <a:r>
              <a:rPr lang="ja-JP" altLang="en-US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。</a:t>
            </a:r>
            <a:endParaRPr lang="en-US" altLang="ja-JP" b="1" dirty="0" smtClean="0"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39833" y="2621747"/>
            <a:ext cx="5030320" cy="2934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spcBef>
                <a:spcPts val="1000"/>
              </a:spcBef>
              <a:buFont typeface="+mj-lt"/>
              <a:buAutoNum type="arabicPeriod" startAt="4"/>
            </a:pPr>
            <a:r>
              <a:rPr lang="ja-JP" altLang="en-US" sz="2800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学校は</a:t>
            </a:r>
            <a:r>
              <a:rPr lang="ja-JP" altLang="en-US" sz="2800" b="1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　どこで</a:t>
            </a:r>
            <a:r>
              <a:rPr lang="ja-JP" altLang="en-US" sz="2800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すか。</a:t>
            </a:r>
            <a:endParaRPr lang="en-US" altLang="ja-JP" sz="2800" b="1" dirty="0" smtClean="0"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514350" lvl="0" indent="-514350">
              <a:lnSpc>
                <a:spcPct val="200000"/>
              </a:lnSpc>
              <a:spcBef>
                <a:spcPts val="1000"/>
              </a:spcBef>
              <a:buFont typeface="+mj-lt"/>
              <a:buAutoNum type="arabicPeriod" startAt="4"/>
            </a:pPr>
            <a:r>
              <a:rPr lang="ja-JP" altLang="en-US" sz="2800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会社は</a:t>
            </a:r>
            <a:r>
              <a:rPr lang="ja-JP" altLang="en-US" sz="2800" b="1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　どちら</a:t>
            </a:r>
            <a:r>
              <a:rPr lang="ja-JP" altLang="en-US" sz="2800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ですか。</a:t>
            </a:r>
            <a:endParaRPr lang="en-US" altLang="ja-JP" sz="2800" b="1" dirty="0" smtClean="0"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514350" indent="-514350">
              <a:lnSpc>
                <a:spcPct val="200000"/>
              </a:lnSpc>
              <a:spcBef>
                <a:spcPts val="1000"/>
              </a:spcBef>
              <a:buFont typeface="+mj-lt"/>
              <a:buAutoNum type="arabicPeriod" startAt="4"/>
            </a:pPr>
            <a:r>
              <a:rPr lang="ja-JP" altLang="en-US" sz="2800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お国は</a:t>
            </a:r>
            <a:r>
              <a:rPr lang="ja-JP" altLang="en-US" sz="2800" b="1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　どちらですか</a:t>
            </a:r>
            <a:r>
              <a:rPr lang="ja-JP" altLang="en-US" sz="2800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。</a:t>
            </a:r>
            <a:endParaRPr lang="en-US" altLang="ja-JP" sz="2800" b="1" dirty="0"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9983" y="4646067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でんわ</a:t>
            </a:r>
            <a:endParaRPr lang="en-US" b="1" dirty="0">
              <a:solidFill>
                <a:srgbClr val="FF000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41124" y="2591289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がっこう</a:t>
            </a:r>
            <a:endParaRPr lang="en-US" b="1" dirty="0">
              <a:solidFill>
                <a:srgbClr val="FF000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41123" y="3673303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かいしゃ</a:t>
            </a:r>
            <a:endParaRPr lang="en-US" b="1" dirty="0">
              <a:solidFill>
                <a:srgbClr val="FF000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73559" y="463047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くに</a:t>
            </a:r>
            <a:endParaRPr lang="en-US" b="1" dirty="0">
              <a:solidFill>
                <a:srgbClr val="FF000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527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13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ここ・そこ・あそこ」のイラスト | かわいいフリー素材集 いらすと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36" y="798098"/>
            <a:ext cx="2597671" cy="371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ここ・そこ・あそこ」のイラスト | かわいいフリー素材集 いらすと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219" y="758237"/>
            <a:ext cx="3705388" cy="379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ここ・そこ・あそこ」のイラスト | かわいいフリー素材集 いらすとや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043" y="674254"/>
            <a:ext cx="2631440" cy="37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20800" y="4713721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chỗ này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90836" y="4713720"/>
            <a:ext cx="1477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chỗ đó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8533936" y="4707658"/>
            <a:ext cx="20878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chỗ kia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2210" y="5564894"/>
            <a:ext cx="1977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こちら</a:t>
            </a:r>
            <a:endParaRPr lang="en-US" sz="3600" b="1" dirty="0">
              <a:solidFill>
                <a:srgbClr val="FF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90836" y="5578761"/>
            <a:ext cx="1597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そちら</a:t>
            </a:r>
            <a:endParaRPr lang="en-US" sz="3600" b="1" dirty="0">
              <a:solidFill>
                <a:srgbClr val="FF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flipH="1">
            <a:off x="8533936" y="5564893"/>
            <a:ext cx="2257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あちら</a:t>
            </a:r>
            <a:endParaRPr lang="en-US" sz="3600" b="1" dirty="0">
              <a:solidFill>
                <a:srgbClr val="FF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36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1" grpId="0"/>
      <p:bldP spid="12" grpId="0"/>
      <p:bldP spid="1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120" y="351038"/>
            <a:ext cx="2887766" cy="1325563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Đếm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tầng</a:t>
            </a:r>
            <a:endParaRPr lang="vi-V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15145" y="542826"/>
            <a:ext cx="61906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Số </a:t>
            </a:r>
            <a:r>
              <a:rPr lang="en-US" sz="3200" b="1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đếm + </a:t>
            </a:r>
            <a:r>
              <a:rPr lang="ja-JP" altLang="en-US" sz="3200" b="1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かい</a:t>
            </a:r>
            <a:r>
              <a:rPr lang="en-US" altLang="ja-JP" sz="3200" b="1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/</a:t>
            </a:r>
            <a:r>
              <a:rPr lang="ja-JP" altLang="en-US" sz="3200" b="1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が</a:t>
            </a:r>
            <a:r>
              <a:rPr lang="ja-JP" altLang="en-US" sz="3200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い</a:t>
            </a:r>
            <a:endParaRPr lang="en-US" altLang="ja-JP" sz="3200" b="1" dirty="0" smtClean="0"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3200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Hỏi tầng ? </a:t>
            </a:r>
            <a:endParaRPr lang="en-US" altLang="ja-JP" sz="3200" b="1" dirty="0">
              <a:solidFill>
                <a:srgbClr val="FF0000"/>
              </a:solidFill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89326"/>
              </p:ext>
            </p:extLst>
          </p:nvPr>
        </p:nvGraphicFramePr>
        <p:xfrm>
          <a:off x="1080395" y="2418191"/>
          <a:ext cx="6613731" cy="37874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8636">
                  <a:extLst>
                    <a:ext uri="{9D8B030D-6E8A-4147-A177-3AD203B41FA5}">
                      <a16:colId xmlns:a16="http://schemas.microsoft.com/office/drawing/2014/main" val="3178603103"/>
                    </a:ext>
                  </a:extLst>
                </a:gridCol>
                <a:gridCol w="2276528">
                  <a:extLst>
                    <a:ext uri="{9D8B030D-6E8A-4147-A177-3AD203B41FA5}">
                      <a16:colId xmlns:a16="http://schemas.microsoft.com/office/drawing/2014/main" val="3291052559"/>
                    </a:ext>
                  </a:extLst>
                </a:gridCol>
                <a:gridCol w="887307">
                  <a:extLst>
                    <a:ext uri="{9D8B030D-6E8A-4147-A177-3AD203B41FA5}">
                      <a16:colId xmlns:a16="http://schemas.microsoft.com/office/drawing/2014/main" val="4124838832"/>
                    </a:ext>
                  </a:extLst>
                </a:gridCol>
                <a:gridCol w="2581260">
                  <a:extLst>
                    <a:ext uri="{9D8B030D-6E8A-4147-A177-3AD203B41FA5}">
                      <a16:colId xmlns:a16="http://schemas.microsoft.com/office/drawing/2014/main" val="4083966405"/>
                    </a:ext>
                  </a:extLst>
                </a:gridCol>
              </a:tblGrid>
              <a:tr h="710646"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 smtClean="0">
                          <a:latin typeface="Times New Roman" panose="02020603050405020304" pitchFamily="18" charset="0"/>
                          <a:ea typeface="MS Gothic" panose="020B0609070205080204" pitchFamily="49" charset="-128"/>
                          <a:cs typeface="Times New Roman" panose="02020603050405020304" pitchFamily="18" charset="0"/>
                        </a:rPr>
                        <a:t>1</a:t>
                      </a:r>
                      <a:endParaRPr lang="vi-VN" sz="4000" b="1" dirty="0">
                        <a:latin typeface="Times New Roman" panose="02020603050405020304" pitchFamily="18" charset="0"/>
                        <a:ea typeface="MS Gothic" panose="020B0609070205080204" pitchFamily="49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3600" b="1" dirty="0" smtClean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MS Gothic" panose="020B0609070205080204" pitchFamily="49" charset="-128"/>
                          <a:cs typeface="Times New Roman" panose="02020603050405020304" pitchFamily="18" charset="0"/>
                        </a:rPr>
                        <a:t>いっかい</a:t>
                      </a:r>
                      <a:endParaRPr lang="vi-VN" sz="3600" b="1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MS Gothic" panose="020B0609070205080204" pitchFamily="49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 smtClean="0">
                          <a:latin typeface="Times New Roman" panose="02020603050405020304" pitchFamily="18" charset="0"/>
                          <a:ea typeface="MS Gothic" panose="020B0609070205080204" pitchFamily="49" charset="-128"/>
                          <a:cs typeface="Times New Roman" panose="02020603050405020304" pitchFamily="18" charset="0"/>
                        </a:rPr>
                        <a:t>6</a:t>
                      </a:r>
                      <a:endParaRPr lang="vi-VN" sz="4000" b="1" dirty="0">
                        <a:latin typeface="Times New Roman" panose="02020603050405020304" pitchFamily="18" charset="0"/>
                        <a:ea typeface="MS Gothic" panose="020B0609070205080204" pitchFamily="49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3600" b="1" dirty="0" smtClean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MS Gothic" panose="020B0609070205080204" pitchFamily="49" charset="-128"/>
                          <a:cs typeface="Times New Roman" panose="02020603050405020304" pitchFamily="18" charset="0"/>
                        </a:rPr>
                        <a:t>ろっかい</a:t>
                      </a:r>
                      <a:endParaRPr lang="vi-VN" sz="3600" b="1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MS Gothic" panose="020B0609070205080204" pitchFamily="49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037568"/>
                  </a:ext>
                </a:extLst>
              </a:tr>
              <a:tr h="710646"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 smtClean="0">
                          <a:latin typeface="Times New Roman" panose="02020603050405020304" pitchFamily="18" charset="0"/>
                          <a:ea typeface="MS Gothic" panose="020B0609070205080204" pitchFamily="49" charset="-128"/>
                          <a:cs typeface="Times New Roman" panose="02020603050405020304" pitchFamily="18" charset="0"/>
                        </a:rPr>
                        <a:t>2</a:t>
                      </a:r>
                      <a:endParaRPr lang="vi-VN" sz="4000" b="1" dirty="0">
                        <a:latin typeface="Times New Roman" panose="02020603050405020304" pitchFamily="18" charset="0"/>
                        <a:ea typeface="MS Gothic" panose="020B0609070205080204" pitchFamily="49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3600" b="1" dirty="0" smtClean="0">
                          <a:latin typeface="Times New Roman" panose="02020603050405020304" pitchFamily="18" charset="0"/>
                          <a:ea typeface="MS Gothic" panose="020B0609070205080204" pitchFamily="49" charset="-128"/>
                          <a:cs typeface="Times New Roman" panose="02020603050405020304" pitchFamily="18" charset="0"/>
                        </a:rPr>
                        <a:t>にかい</a:t>
                      </a:r>
                      <a:endParaRPr lang="vi-VN" sz="3600" b="1" dirty="0">
                        <a:latin typeface="Times New Roman" panose="02020603050405020304" pitchFamily="18" charset="0"/>
                        <a:ea typeface="MS Gothic" panose="020B0609070205080204" pitchFamily="49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 smtClean="0">
                          <a:latin typeface="Times New Roman" panose="02020603050405020304" pitchFamily="18" charset="0"/>
                          <a:ea typeface="MS Gothic" panose="020B0609070205080204" pitchFamily="49" charset="-128"/>
                          <a:cs typeface="Times New Roman" panose="02020603050405020304" pitchFamily="18" charset="0"/>
                        </a:rPr>
                        <a:t>7</a:t>
                      </a:r>
                      <a:endParaRPr lang="vi-VN" sz="4000" b="1" dirty="0">
                        <a:latin typeface="Times New Roman" panose="02020603050405020304" pitchFamily="18" charset="0"/>
                        <a:ea typeface="MS Gothic" panose="020B0609070205080204" pitchFamily="49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3600" b="1" dirty="0" smtClean="0">
                          <a:latin typeface="Times New Roman" panose="02020603050405020304" pitchFamily="18" charset="0"/>
                          <a:ea typeface="MS Gothic" panose="020B0609070205080204" pitchFamily="49" charset="-128"/>
                          <a:cs typeface="Times New Roman" panose="02020603050405020304" pitchFamily="18" charset="0"/>
                        </a:rPr>
                        <a:t>ななかい</a:t>
                      </a:r>
                      <a:endParaRPr lang="vi-VN" sz="3600" b="1" dirty="0">
                        <a:latin typeface="Times New Roman" panose="02020603050405020304" pitchFamily="18" charset="0"/>
                        <a:ea typeface="MS Gothic" panose="020B0609070205080204" pitchFamily="49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38235"/>
                  </a:ext>
                </a:extLst>
              </a:tr>
              <a:tr h="710646"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 smtClean="0">
                          <a:latin typeface="Times New Roman" panose="02020603050405020304" pitchFamily="18" charset="0"/>
                          <a:ea typeface="MS Gothic" panose="020B0609070205080204" pitchFamily="49" charset="-128"/>
                          <a:cs typeface="Times New Roman" panose="02020603050405020304" pitchFamily="18" charset="0"/>
                        </a:rPr>
                        <a:t>3</a:t>
                      </a:r>
                      <a:endParaRPr lang="vi-VN" sz="4000" b="1" dirty="0">
                        <a:latin typeface="Times New Roman" panose="02020603050405020304" pitchFamily="18" charset="0"/>
                        <a:ea typeface="MS Gothic" panose="020B0609070205080204" pitchFamily="49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3600" b="1" dirty="0" smtClean="0">
                          <a:latin typeface="Times New Roman" panose="02020603050405020304" pitchFamily="18" charset="0"/>
                          <a:ea typeface="MS Gothic" panose="020B0609070205080204" pitchFamily="49" charset="-128"/>
                          <a:cs typeface="Times New Roman" panose="02020603050405020304" pitchFamily="18" charset="0"/>
                        </a:rPr>
                        <a:t>さん</a:t>
                      </a:r>
                      <a:r>
                        <a:rPr lang="ja-JP" altLang="en-US" sz="36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MS Gothic" panose="020B0609070205080204" pitchFamily="49" charset="-128"/>
                          <a:cs typeface="Times New Roman" panose="02020603050405020304" pitchFamily="18" charset="0"/>
                        </a:rPr>
                        <a:t>がい</a:t>
                      </a:r>
                      <a:endParaRPr lang="vi-VN" sz="36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MS Gothic" panose="020B0609070205080204" pitchFamily="49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 smtClean="0">
                          <a:latin typeface="Times New Roman" panose="02020603050405020304" pitchFamily="18" charset="0"/>
                          <a:ea typeface="MS Gothic" panose="020B0609070205080204" pitchFamily="49" charset="-128"/>
                          <a:cs typeface="Times New Roman" panose="02020603050405020304" pitchFamily="18" charset="0"/>
                        </a:rPr>
                        <a:t>8</a:t>
                      </a:r>
                      <a:endParaRPr lang="vi-VN" sz="4000" b="1" dirty="0">
                        <a:latin typeface="Times New Roman" panose="02020603050405020304" pitchFamily="18" charset="0"/>
                        <a:ea typeface="MS Gothic" panose="020B0609070205080204" pitchFamily="49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3600" b="1" dirty="0" smtClean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MS Gothic" panose="020B0609070205080204" pitchFamily="49" charset="-128"/>
                          <a:cs typeface="Times New Roman" panose="02020603050405020304" pitchFamily="18" charset="0"/>
                        </a:rPr>
                        <a:t>はっかい</a:t>
                      </a:r>
                      <a:endParaRPr lang="vi-VN" sz="3600" b="1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MS Gothic" panose="020B0609070205080204" pitchFamily="49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186334"/>
                  </a:ext>
                </a:extLst>
              </a:tr>
              <a:tr h="710646"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 smtClean="0">
                          <a:latin typeface="Times New Roman" panose="02020603050405020304" pitchFamily="18" charset="0"/>
                          <a:ea typeface="MS Gothic" panose="020B0609070205080204" pitchFamily="49" charset="-128"/>
                          <a:cs typeface="Times New Roman" panose="02020603050405020304" pitchFamily="18" charset="0"/>
                        </a:rPr>
                        <a:t>4</a:t>
                      </a:r>
                      <a:endParaRPr lang="vi-VN" sz="4000" b="1" dirty="0">
                        <a:latin typeface="Times New Roman" panose="02020603050405020304" pitchFamily="18" charset="0"/>
                        <a:ea typeface="MS Gothic" panose="020B0609070205080204" pitchFamily="49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3600" b="1" dirty="0" smtClean="0">
                          <a:latin typeface="Times New Roman" panose="02020603050405020304" pitchFamily="18" charset="0"/>
                          <a:ea typeface="MS Gothic" panose="020B0609070205080204" pitchFamily="49" charset="-128"/>
                          <a:cs typeface="Times New Roman" panose="02020603050405020304" pitchFamily="18" charset="0"/>
                        </a:rPr>
                        <a:t>よんかい</a:t>
                      </a:r>
                      <a:endParaRPr lang="vi-VN" sz="3600" b="1" dirty="0">
                        <a:latin typeface="Times New Roman" panose="02020603050405020304" pitchFamily="18" charset="0"/>
                        <a:ea typeface="MS Gothic" panose="020B0609070205080204" pitchFamily="49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 smtClean="0">
                          <a:latin typeface="Times New Roman" panose="02020603050405020304" pitchFamily="18" charset="0"/>
                          <a:ea typeface="MS Gothic" panose="020B0609070205080204" pitchFamily="49" charset="-128"/>
                          <a:cs typeface="Times New Roman" panose="02020603050405020304" pitchFamily="18" charset="0"/>
                        </a:rPr>
                        <a:t>9</a:t>
                      </a:r>
                      <a:endParaRPr lang="vi-VN" sz="4000" b="1" dirty="0">
                        <a:latin typeface="Times New Roman" panose="02020603050405020304" pitchFamily="18" charset="0"/>
                        <a:ea typeface="MS Gothic" panose="020B0609070205080204" pitchFamily="49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3600" b="1" dirty="0" smtClean="0">
                          <a:latin typeface="Times New Roman" panose="02020603050405020304" pitchFamily="18" charset="0"/>
                          <a:ea typeface="MS Gothic" panose="020B0609070205080204" pitchFamily="49" charset="-128"/>
                          <a:cs typeface="Times New Roman" panose="02020603050405020304" pitchFamily="18" charset="0"/>
                        </a:rPr>
                        <a:t>きゅうかい</a:t>
                      </a:r>
                      <a:endParaRPr lang="vi-VN" sz="3600" b="1" dirty="0">
                        <a:latin typeface="Times New Roman" panose="02020603050405020304" pitchFamily="18" charset="0"/>
                        <a:ea typeface="MS Gothic" panose="020B0609070205080204" pitchFamily="49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681609"/>
                  </a:ext>
                </a:extLst>
              </a:tr>
              <a:tr h="710646"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 smtClean="0">
                          <a:latin typeface="Times New Roman" panose="02020603050405020304" pitchFamily="18" charset="0"/>
                          <a:ea typeface="MS Gothic" panose="020B0609070205080204" pitchFamily="49" charset="-128"/>
                          <a:cs typeface="Times New Roman" panose="02020603050405020304" pitchFamily="18" charset="0"/>
                        </a:rPr>
                        <a:t>5</a:t>
                      </a:r>
                      <a:endParaRPr lang="vi-VN" sz="4000" b="1" dirty="0">
                        <a:latin typeface="Times New Roman" panose="02020603050405020304" pitchFamily="18" charset="0"/>
                        <a:ea typeface="MS Gothic" panose="020B0609070205080204" pitchFamily="49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3600" b="1" dirty="0" smtClean="0">
                          <a:latin typeface="Times New Roman" panose="02020603050405020304" pitchFamily="18" charset="0"/>
                          <a:ea typeface="MS Gothic" panose="020B0609070205080204" pitchFamily="49" charset="-128"/>
                          <a:cs typeface="Times New Roman" panose="02020603050405020304" pitchFamily="18" charset="0"/>
                        </a:rPr>
                        <a:t>ごかい</a:t>
                      </a:r>
                      <a:endParaRPr lang="vi-VN" sz="3600" b="1" dirty="0">
                        <a:latin typeface="Times New Roman" panose="02020603050405020304" pitchFamily="18" charset="0"/>
                        <a:ea typeface="MS Gothic" panose="020B0609070205080204" pitchFamily="49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 smtClean="0">
                          <a:latin typeface="Times New Roman" panose="02020603050405020304" pitchFamily="18" charset="0"/>
                          <a:ea typeface="MS Gothic" panose="020B0609070205080204" pitchFamily="49" charset="-128"/>
                          <a:cs typeface="Times New Roman" panose="02020603050405020304" pitchFamily="18" charset="0"/>
                        </a:rPr>
                        <a:t>10</a:t>
                      </a:r>
                      <a:endParaRPr lang="vi-VN" sz="4000" b="1" dirty="0">
                        <a:latin typeface="Times New Roman" panose="02020603050405020304" pitchFamily="18" charset="0"/>
                        <a:ea typeface="MS Gothic" panose="020B0609070205080204" pitchFamily="49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800" b="1" dirty="0" smtClean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MS Gothic" panose="020B0609070205080204" pitchFamily="49" charset="-128"/>
                          <a:cs typeface="Times New Roman" panose="02020603050405020304" pitchFamily="18" charset="0"/>
                        </a:rPr>
                        <a:t>じゅっかい</a:t>
                      </a:r>
                      <a:endParaRPr lang="en-US" altLang="ja-JP" sz="2800" b="1" dirty="0" smtClean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MS Gothic" panose="020B0609070205080204" pitchFamily="49" charset="-128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ja-JP" altLang="en-US" sz="2800" b="1" dirty="0" smtClean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MS Gothic" panose="020B0609070205080204" pitchFamily="49" charset="-128"/>
                          <a:cs typeface="Times New Roman" panose="02020603050405020304" pitchFamily="18" charset="0"/>
                        </a:rPr>
                        <a:t>じっかい</a:t>
                      </a:r>
                      <a:endParaRPr lang="en-US" altLang="ja-JP" sz="2800" b="1" dirty="0" smtClean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MS Gothic" panose="020B0609070205080204" pitchFamily="49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022874"/>
                  </a:ext>
                </a:extLst>
              </a:tr>
            </a:tbl>
          </a:graphicData>
        </a:graphic>
      </p:graphicFrame>
      <p:pic>
        <p:nvPicPr>
          <p:cNvPr id="1028" name="Picture 4" descr="ビルのイラスト（建物） | かわいいフリー素材集 いらすと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081" y="1053677"/>
            <a:ext cx="4672798" cy="530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256683" y="1210169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なんがい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219200" y="2560320"/>
            <a:ext cx="579120" cy="497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50002" y="2560320"/>
            <a:ext cx="1913997" cy="497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19200" y="3200289"/>
            <a:ext cx="579120" cy="497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150002" y="3200289"/>
            <a:ext cx="1913997" cy="497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82521" y="3937718"/>
            <a:ext cx="579120" cy="497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213323" y="3937718"/>
            <a:ext cx="1913997" cy="497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133527" y="4675147"/>
            <a:ext cx="579120" cy="497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064329" y="4675147"/>
            <a:ext cx="1913997" cy="497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314181" y="5369295"/>
            <a:ext cx="579120" cy="497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244983" y="5369295"/>
            <a:ext cx="1913997" cy="497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469160" y="2533608"/>
            <a:ext cx="579120" cy="497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399962" y="2533608"/>
            <a:ext cx="1913997" cy="497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434274" y="3207070"/>
            <a:ext cx="579120" cy="497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365076" y="3207070"/>
            <a:ext cx="2022046" cy="497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434273" y="3941486"/>
            <a:ext cx="602233" cy="497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365076" y="3941486"/>
            <a:ext cx="1990386" cy="497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393329" y="4614948"/>
            <a:ext cx="579120" cy="497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324131" y="4614948"/>
            <a:ext cx="2214589" cy="497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434273" y="5389981"/>
            <a:ext cx="579120" cy="497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384878" y="5288410"/>
            <a:ext cx="1913997" cy="8279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99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497" t="40630" r="52191" b="52259"/>
          <a:stretch/>
        </p:blipFill>
        <p:spPr>
          <a:xfrm>
            <a:off x="850228" y="2174241"/>
            <a:ext cx="5851111" cy="924560"/>
          </a:xfrm>
        </p:spPr>
      </p:pic>
      <p:pic>
        <p:nvPicPr>
          <p:cNvPr id="3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806" t="56772" r="62369" b="20319"/>
          <a:stretch/>
        </p:blipFill>
        <p:spPr>
          <a:xfrm>
            <a:off x="7406639" y="1697860"/>
            <a:ext cx="3107151" cy="3386080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099" t="48007" r="52640" b="48977"/>
          <a:stretch/>
        </p:blipFill>
        <p:spPr>
          <a:xfrm>
            <a:off x="2570479" y="3390900"/>
            <a:ext cx="4265408" cy="39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33" t="51179" r="63996" b="43663"/>
          <a:stretch/>
        </p:blipFill>
        <p:spPr>
          <a:xfrm>
            <a:off x="6095999" y="2231248"/>
            <a:ext cx="2221345" cy="751841"/>
          </a:xfrm>
        </p:spPr>
      </p:pic>
      <p:pic>
        <p:nvPicPr>
          <p:cNvPr id="3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45" t="56909" r="50730" b="20182"/>
          <a:stretch/>
        </p:blipFill>
        <p:spPr>
          <a:xfrm>
            <a:off x="2174239" y="1697860"/>
            <a:ext cx="3107151" cy="33860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553199" y="3316789"/>
            <a:ext cx="5638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 smtClean="0">
                <a:solidFill>
                  <a:srgbClr val="FF0000"/>
                </a:solidFill>
              </a:rPr>
              <a:t>会議室は　どこですか。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32689" y="3987350"/>
            <a:ext cx="2711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 smtClean="0">
                <a:solidFill>
                  <a:srgbClr val="0070C0"/>
                </a:solidFill>
              </a:rPr>
              <a:t>ここです。</a:t>
            </a:r>
            <a:endParaRPr lang="en-US" sz="2800" b="1" dirty="0">
              <a:solidFill>
                <a:srgbClr val="0070C0"/>
              </a:solidFill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50" t="52822" r="61636" b="45013"/>
          <a:stretch/>
        </p:blipFill>
        <p:spPr>
          <a:xfrm>
            <a:off x="5801359" y="3390900"/>
            <a:ext cx="589281" cy="37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012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055" t="51040" r="46184" b="43802"/>
          <a:stretch/>
        </p:blipFill>
        <p:spPr>
          <a:xfrm>
            <a:off x="6095999" y="2231248"/>
            <a:ext cx="3048001" cy="751841"/>
          </a:xfrm>
        </p:spPr>
      </p:pic>
      <p:pic>
        <p:nvPicPr>
          <p:cNvPr id="3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200" t="56978" r="38975" b="20113"/>
          <a:stretch/>
        </p:blipFill>
        <p:spPr>
          <a:xfrm>
            <a:off x="2174239" y="1697860"/>
            <a:ext cx="3107151" cy="33860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553198" y="3316789"/>
            <a:ext cx="5287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 smtClean="0">
                <a:solidFill>
                  <a:srgbClr val="FF0000"/>
                </a:solidFill>
              </a:rPr>
              <a:t>自動販売機は　どこですか。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32689" y="3987350"/>
            <a:ext cx="273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>
                <a:solidFill>
                  <a:srgbClr val="0070C0"/>
                </a:solidFill>
              </a:rPr>
              <a:t>そこ</a:t>
            </a:r>
            <a:r>
              <a:rPr lang="ja-JP" altLang="en-US" sz="2800" b="1" dirty="0" smtClean="0">
                <a:solidFill>
                  <a:srgbClr val="0070C0"/>
                </a:solidFill>
              </a:rPr>
              <a:t>です。</a:t>
            </a:r>
            <a:endParaRPr lang="en-US" sz="2800" b="1" dirty="0">
              <a:solidFill>
                <a:srgbClr val="0070C0"/>
              </a:solidFill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50" t="52822" r="61636" b="45013"/>
          <a:stretch/>
        </p:blipFill>
        <p:spPr>
          <a:xfrm>
            <a:off x="5801359" y="3390900"/>
            <a:ext cx="589281" cy="37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8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265" t="50970" r="28974" b="43872"/>
          <a:stretch/>
        </p:blipFill>
        <p:spPr>
          <a:xfrm>
            <a:off x="6095999" y="2231248"/>
            <a:ext cx="3048001" cy="751841"/>
          </a:xfrm>
        </p:spPr>
      </p:pic>
      <p:pic>
        <p:nvPicPr>
          <p:cNvPr id="3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916" t="56909" r="27259" b="20182"/>
          <a:stretch/>
        </p:blipFill>
        <p:spPr>
          <a:xfrm>
            <a:off x="2174239" y="1697860"/>
            <a:ext cx="3107151" cy="33860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553199" y="3316789"/>
            <a:ext cx="5574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 smtClean="0">
                <a:solidFill>
                  <a:srgbClr val="FF0000"/>
                </a:solidFill>
              </a:rPr>
              <a:t>山田さんは　どこですか。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32688" y="3987350"/>
            <a:ext cx="3330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 smtClean="0">
                <a:solidFill>
                  <a:srgbClr val="0070C0"/>
                </a:solidFill>
              </a:rPr>
              <a:t>あそ</a:t>
            </a:r>
            <a:r>
              <a:rPr lang="ja-JP" altLang="en-US" sz="2800" b="1" dirty="0">
                <a:solidFill>
                  <a:srgbClr val="0070C0"/>
                </a:solidFill>
              </a:rPr>
              <a:t>こ</a:t>
            </a:r>
            <a:r>
              <a:rPr lang="ja-JP" altLang="en-US" sz="2800" b="1" dirty="0" smtClean="0">
                <a:solidFill>
                  <a:srgbClr val="0070C0"/>
                </a:solidFill>
              </a:rPr>
              <a:t>です。</a:t>
            </a:r>
            <a:endParaRPr lang="en-US" sz="2800" b="1" dirty="0">
              <a:solidFill>
                <a:srgbClr val="0070C0"/>
              </a:solidFill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50" t="52822" r="61636" b="45013"/>
          <a:stretch/>
        </p:blipFill>
        <p:spPr>
          <a:xfrm>
            <a:off x="5801359" y="3390900"/>
            <a:ext cx="589281" cy="37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1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404" y="1462994"/>
            <a:ext cx="5662151" cy="10668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040" y="3159847"/>
            <a:ext cx="438169" cy="4267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957" y="2692446"/>
            <a:ext cx="5136325" cy="9602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3542" y="4183352"/>
            <a:ext cx="2603268" cy="65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7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183" y="1676367"/>
            <a:ext cx="3375953" cy="7620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720" y="2933663"/>
            <a:ext cx="438169" cy="4267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57047" y="2933663"/>
            <a:ext cx="5376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>
                <a:solidFill>
                  <a:srgbClr val="FF0000"/>
                </a:solidFill>
              </a:rPr>
              <a:t>トイレ</a:t>
            </a:r>
            <a:r>
              <a:rPr lang="ja-JP" altLang="en-US" sz="2800" b="1" dirty="0" smtClean="0">
                <a:solidFill>
                  <a:srgbClr val="FF0000"/>
                </a:solidFill>
              </a:rPr>
              <a:t>は　どこですか。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64857" y="3766784"/>
            <a:ext cx="3057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b="1" dirty="0" smtClean="0">
                <a:solidFill>
                  <a:srgbClr val="0070C0"/>
                </a:solidFill>
              </a:rPr>
              <a:t>1</a:t>
            </a:r>
            <a:r>
              <a:rPr lang="ja-JP" altLang="en-US" sz="2800" b="1" dirty="0" smtClean="0">
                <a:solidFill>
                  <a:srgbClr val="0070C0"/>
                </a:solidFill>
              </a:rPr>
              <a:t>階です。</a:t>
            </a:r>
            <a:endParaRPr 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17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560" y="1775430"/>
            <a:ext cx="5311600" cy="6858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520" y="2933663"/>
            <a:ext cx="438169" cy="4267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82727" y="2933663"/>
            <a:ext cx="6648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>
                <a:solidFill>
                  <a:srgbClr val="FF0000"/>
                </a:solidFill>
              </a:rPr>
              <a:t>テレーザちゃん</a:t>
            </a:r>
            <a:r>
              <a:rPr lang="ja-JP" altLang="en-US" sz="2800" b="1" dirty="0" smtClean="0">
                <a:solidFill>
                  <a:srgbClr val="FF0000"/>
                </a:solidFill>
              </a:rPr>
              <a:t>は　どこですか。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64857" y="3766784"/>
            <a:ext cx="4285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 smtClean="0">
                <a:solidFill>
                  <a:srgbClr val="0070C0"/>
                </a:solidFill>
              </a:rPr>
              <a:t>教室です。</a:t>
            </a:r>
            <a:endParaRPr 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20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952" y="1757647"/>
            <a:ext cx="3398815" cy="7620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2974303"/>
            <a:ext cx="438169" cy="4267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21207" y="2974303"/>
            <a:ext cx="4752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>
                <a:solidFill>
                  <a:srgbClr val="FF0000"/>
                </a:solidFill>
              </a:rPr>
              <a:t>食堂</a:t>
            </a:r>
            <a:r>
              <a:rPr lang="ja-JP" altLang="en-US" sz="2800" b="1" dirty="0" smtClean="0">
                <a:solidFill>
                  <a:srgbClr val="FF0000"/>
                </a:solidFill>
              </a:rPr>
              <a:t>は　どこですか。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64857" y="3817584"/>
            <a:ext cx="2724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 smtClean="0">
                <a:solidFill>
                  <a:srgbClr val="0070C0"/>
                </a:solidFill>
              </a:rPr>
              <a:t>地下です。</a:t>
            </a:r>
            <a:endParaRPr 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57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324" y="1808449"/>
            <a:ext cx="5441152" cy="7011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2974303"/>
            <a:ext cx="438169" cy="4267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21207" y="2974303"/>
            <a:ext cx="7365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>
                <a:solidFill>
                  <a:srgbClr val="FF0000"/>
                </a:solidFill>
              </a:rPr>
              <a:t>会議</a:t>
            </a:r>
            <a:r>
              <a:rPr lang="ja-JP" altLang="en-US" sz="2800" b="1" dirty="0" smtClean="0">
                <a:solidFill>
                  <a:srgbClr val="FF0000"/>
                </a:solidFill>
              </a:rPr>
              <a:t>室の　かぎは　どこですか。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64857" y="3817584"/>
            <a:ext cx="3092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 smtClean="0">
                <a:solidFill>
                  <a:srgbClr val="0070C0"/>
                </a:solidFill>
              </a:rPr>
              <a:t>事務所です。</a:t>
            </a:r>
            <a:endParaRPr 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39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どこイラスト／無料イラストなら「イラストAC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945" y="489527"/>
            <a:ext cx="2963430" cy="194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どこイラスト／無料イラストなら「イラストAC」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75" y="1801090"/>
            <a:ext cx="3231217" cy="230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83047" y="4401111"/>
            <a:ext cx="4560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200" b="1" dirty="0" smtClean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どこ</a:t>
            </a:r>
            <a:endParaRPr lang="en-US" altLang="ja-JP" sz="7200" b="1" dirty="0" smtClean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94764" y="4401111"/>
            <a:ext cx="3685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200" b="1" dirty="0" smtClean="0">
                <a:solidFill>
                  <a:srgbClr val="0070C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どちら</a:t>
            </a:r>
            <a:endParaRPr lang="en-US" sz="7200" b="1" dirty="0">
              <a:solidFill>
                <a:srgbClr val="0070C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44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755" y="1673822"/>
            <a:ext cx="4724809" cy="8687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902" y="3124177"/>
            <a:ext cx="632515" cy="5334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234" y="2887936"/>
            <a:ext cx="4282811" cy="7696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180" y="4151607"/>
            <a:ext cx="2964437" cy="52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50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755" y="1897353"/>
            <a:ext cx="5418290" cy="6248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120" y="3004783"/>
            <a:ext cx="438169" cy="4267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30326" y="3004783"/>
            <a:ext cx="7394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>
                <a:solidFill>
                  <a:srgbClr val="FF0000"/>
                </a:solidFill>
              </a:rPr>
              <a:t>エスカレーター</a:t>
            </a:r>
            <a:r>
              <a:rPr lang="ja-JP" altLang="en-US" sz="2800" b="1" dirty="0" smtClean="0">
                <a:solidFill>
                  <a:srgbClr val="FF0000"/>
                </a:solidFill>
              </a:rPr>
              <a:t>は　どちらですか。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3977" y="3848064"/>
            <a:ext cx="291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 smtClean="0">
                <a:solidFill>
                  <a:srgbClr val="0070C0"/>
                </a:solidFill>
              </a:rPr>
              <a:t>そちらです。</a:t>
            </a:r>
            <a:endParaRPr 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17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527" y="1852902"/>
            <a:ext cx="3520745" cy="6325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320" y="3035263"/>
            <a:ext cx="438169" cy="4267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97527" y="3035263"/>
            <a:ext cx="5770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>
                <a:solidFill>
                  <a:srgbClr val="FF0000"/>
                </a:solidFill>
              </a:rPr>
              <a:t>電話</a:t>
            </a:r>
            <a:r>
              <a:rPr lang="ja-JP" altLang="en-US" sz="2800" b="1" dirty="0" smtClean="0">
                <a:solidFill>
                  <a:srgbClr val="FF0000"/>
                </a:solidFill>
              </a:rPr>
              <a:t>は　どちらですか。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41176" y="3878544"/>
            <a:ext cx="3264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 smtClean="0">
                <a:solidFill>
                  <a:srgbClr val="0070C0"/>
                </a:solidFill>
              </a:rPr>
              <a:t>こちらです。</a:t>
            </a:r>
            <a:endParaRPr 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13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876" y="1854168"/>
            <a:ext cx="5624047" cy="7315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560" y="3035263"/>
            <a:ext cx="438169" cy="4267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77766" y="3035263"/>
            <a:ext cx="7387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>
                <a:solidFill>
                  <a:srgbClr val="FF0000"/>
                </a:solidFill>
              </a:rPr>
              <a:t>カリナさ</a:t>
            </a:r>
            <a:r>
              <a:rPr lang="ja-JP" altLang="en-US" sz="2800" b="1" dirty="0" smtClean="0">
                <a:solidFill>
                  <a:srgbClr val="FF0000"/>
                </a:solidFill>
              </a:rPr>
              <a:t>んの　部屋は　どちらですか。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77017" y="3868384"/>
            <a:ext cx="2004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b="1" dirty="0">
                <a:solidFill>
                  <a:srgbClr val="0070C0"/>
                </a:solidFill>
              </a:rPr>
              <a:t>3</a:t>
            </a:r>
            <a:r>
              <a:rPr lang="ja-JP" altLang="en-US" sz="2800" b="1" dirty="0">
                <a:solidFill>
                  <a:srgbClr val="0070C0"/>
                </a:solidFill>
              </a:rPr>
              <a:t>階</a:t>
            </a:r>
            <a:r>
              <a:rPr lang="ja-JP" altLang="en-US" sz="2800" b="1" dirty="0" smtClean="0">
                <a:solidFill>
                  <a:srgbClr val="0070C0"/>
                </a:solidFill>
              </a:rPr>
              <a:t>です。</a:t>
            </a:r>
            <a:endParaRPr 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78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182" y="1889732"/>
            <a:ext cx="3185436" cy="6401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120" y="3025103"/>
            <a:ext cx="438169" cy="4267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48327" y="3025103"/>
            <a:ext cx="5432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>
                <a:solidFill>
                  <a:srgbClr val="FF0000"/>
                </a:solidFill>
              </a:rPr>
              <a:t>うち</a:t>
            </a:r>
            <a:r>
              <a:rPr lang="ja-JP" altLang="en-US" sz="2800" b="1" dirty="0" smtClean="0">
                <a:solidFill>
                  <a:srgbClr val="FF0000"/>
                </a:solidFill>
              </a:rPr>
              <a:t>は　どちらですか。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03737" y="3878544"/>
            <a:ext cx="2601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 smtClean="0">
                <a:solidFill>
                  <a:srgbClr val="0070C0"/>
                </a:solidFill>
              </a:rPr>
              <a:t>大阪です。</a:t>
            </a:r>
            <a:endParaRPr 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70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890" y="447344"/>
            <a:ext cx="2502018" cy="44938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229" y="4941193"/>
            <a:ext cx="9594411" cy="7544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509" y="5988028"/>
            <a:ext cx="3238781" cy="51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5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762" y="959906"/>
            <a:ext cx="2728196" cy="49381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800" y="2905780"/>
            <a:ext cx="438169" cy="4267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32988" y="2905780"/>
            <a:ext cx="7157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 smtClean="0">
                <a:solidFill>
                  <a:srgbClr val="FF0000"/>
                </a:solidFill>
              </a:rPr>
              <a:t>サントスさんの　お国は　どちらですか。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89257" y="3738901"/>
            <a:ext cx="3638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 smtClean="0">
                <a:solidFill>
                  <a:srgbClr val="0070C0"/>
                </a:solidFill>
              </a:rPr>
              <a:t>ブラジルです。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63763" y="2662002"/>
            <a:ext cx="101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くに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8230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983" y="982768"/>
            <a:ext cx="2697714" cy="48924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800" y="2905780"/>
            <a:ext cx="438169" cy="4267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90007" y="2905780"/>
            <a:ext cx="6981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>
                <a:solidFill>
                  <a:srgbClr val="FF0000"/>
                </a:solidFill>
              </a:rPr>
              <a:t>ワット</a:t>
            </a:r>
            <a:r>
              <a:rPr lang="ja-JP" altLang="en-US" sz="2800" b="1" dirty="0" smtClean="0">
                <a:solidFill>
                  <a:srgbClr val="FF0000"/>
                </a:solidFill>
              </a:rPr>
              <a:t>さんの　お国は　どちらですか。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89257" y="3738901"/>
            <a:ext cx="3139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 smtClean="0">
                <a:solidFill>
                  <a:srgbClr val="0070C0"/>
                </a:solidFill>
              </a:rPr>
              <a:t>イギリスです。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55021" y="2665698"/>
            <a:ext cx="103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くに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04873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364" y="967526"/>
            <a:ext cx="2682472" cy="49229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800" y="2905780"/>
            <a:ext cx="438169" cy="4267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45299" y="2905780"/>
            <a:ext cx="7366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 smtClean="0">
                <a:solidFill>
                  <a:srgbClr val="FF0000"/>
                </a:solidFill>
              </a:rPr>
              <a:t>シュミットさんの　お国は　どちらですか。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89257" y="3738901"/>
            <a:ext cx="2880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 smtClean="0">
                <a:solidFill>
                  <a:srgbClr val="0070C0"/>
                </a:solidFill>
              </a:rPr>
              <a:t>ドイツです。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92887" y="266569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/>
              <a:t>くに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2374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94" y="982768"/>
            <a:ext cx="2674852" cy="48924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800" y="2905780"/>
            <a:ext cx="438169" cy="4267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05279" y="2943880"/>
            <a:ext cx="7046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 smtClean="0">
                <a:solidFill>
                  <a:srgbClr val="FF0000"/>
                </a:solidFill>
              </a:rPr>
              <a:t>カリナさんの　お国は　どちらですか。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89257" y="3738901"/>
            <a:ext cx="3896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 smtClean="0">
                <a:solidFill>
                  <a:srgbClr val="0070C0"/>
                </a:solidFill>
              </a:rPr>
              <a:t>インドネシアです。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70294" y="27037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/>
              <a:t>くに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3290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ここ・そこ・あそこ」のイラスト | かわいいフリー素材集 いらすと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63" y="484062"/>
            <a:ext cx="4184073" cy="597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036290" y="484062"/>
            <a:ext cx="2059709" cy="1510993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07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890" y="447344"/>
            <a:ext cx="2502018" cy="44938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68" y="5055836"/>
            <a:ext cx="10897544" cy="7696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890" y="5904606"/>
            <a:ext cx="2591025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54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762" y="959906"/>
            <a:ext cx="2728196" cy="49381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800" y="2905780"/>
            <a:ext cx="438169" cy="4267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90006" y="2905780"/>
            <a:ext cx="7232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 smtClean="0">
                <a:solidFill>
                  <a:srgbClr val="FF0000"/>
                </a:solidFill>
              </a:rPr>
              <a:t>サントスさんの　</a:t>
            </a:r>
            <a:r>
              <a:rPr lang="ja-JP" altLang="en-US" sz="2800" b="1" dirty="0">
                <a:solidFill>
                  <a:srgbClr val="FF0000"/>
                </a:solidFill>
              </a:rPr>
              <a:t>会社</a:t>
            </a:r>
            <a:r>
              <a:rPr lang="ja-JP" altLang="en-US" sz="2800" b="1" dirty="0" smtClean="0">
                <a:solidFill>
                  <a:srgbClr val="FF0000"/>
                </a:solidFill>
              </a:rPr>
              <a:t>は　どちらですか。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89257" y="3738901"/>
            <a:ext cx="3896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 smtClean="0">
                <a:solidFill>
                  <a:srgbClr val="0070C0"/>
                </a:solidFill>
              </a:rPr>
              <a:t>ブラジルエアーです。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05821" y="269340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かいしゃ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3335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983" y="982768"/>
            <a:ext cx="2697714" cy="48924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800" y="2905780"/>
            <a:ext cx="438169" cy="4267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90007" y="2905780"/>
            <a:ext cx="68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>
                <a:solidFill>
                  <a:srgbClr val="FF0000"/>
                </a:solidFill>
              </a:rPr>
              <a:t>ワット</a:t>
            </a:r>
            <a:r>
              <a:rPr lang="ja-JP" altLang="en-US" sz="2800" b="1" dirty="0" smtClean="0">
                <a:solidFill>
                  <a:srgbClr val="FF0000"/>
                </a:solidFill>
              </a:rPr>
              <a:t>さんの　大学は　どちらですか。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89257" y="3738901"/>
            <a:ext cx="3342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 smtClean="0">
                <a:solidFill>
                  <a:srgbClr val="0070C0"/>
                </a:solidFill>
              </a:rPr>
              <a:t>さくら大学です。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38344" y="2642059"/>
            <a:ext cx="134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だいがく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6575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364" y="967526"/>
            <a:ext cx="2682472" cy="49229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800" y="2905780"/>
            <a:ext cx="438169" cy="4267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23752" y="2921733"/>
            <a:ext cx="7366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 smtClean="0">
                <a:solidFill>
                  <a:srgbClr val="FF0000"/>
                </a:solidFill>
              </a:rPr>
              <a:t>シュミットさんの　会社は　どちらですか。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89257" y="3738901"/>
            <a:ext cx="3398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>
                <a:solidFill>
                  <a:srgbClr val="0070C0"/>
                </a:solidFill>
              </a:rPr>
              <a:t>パワー電気</a:t>
            </a:r>
            <a:r>
              <a:rPr lang="ja-JP" altLang="en-US" sz="2800" b="1" dirty="0" smtClean="0">
                <a:solidFill>
                  <a:srgbClr val="0070C0"/>
                </a:solidFill>
              </a:rPr>
              <a:t>です。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10800" y="266472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かいしゃ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0140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94" y="982768"/>
            <a:ext cx="2674852" cy="48924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800" y="2905780"/>
            <a:ext cx="438169" cy="4267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42224" y="2940205"/>
            <a:ext cx="6954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 smtClean="0">
                <a:solidFill>
                  <a:srgbClr val="FF0000"/>
                </a:solidFill>
              </a:rPr>
              <a:t>カリナさんの　大学は　どちらですか。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89257" y="3738901"/>
            <a:ext cx="3028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 smtClean="0">
                <a:solidFill>
                  <a:srgbClr val="0070C0"/>
                </a:solidFill>
              </a:rPr>
              <a:t>富士大学です。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90561" y="2694956"/>
            <a:ext cx="1273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だいがく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0847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453" y="554165"/>
            <a:ext cx="3968091" cy="1027891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4. </a:t>
            </a:r>
            <a:r>
              <a:rPr lang="vi-VN" sz="4800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N1</a:t>
            </a:r>
            <a:r>
              <a:rPr lang="ja-JP" altLang="en-US" sz="4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の</a:t>
            </a:r>
            <a:r>
              <a:rPr lang="vi-VN" sz="4800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N2</a:t>
            </a:r>
            <a:endParaRPr lang="vi-VN" sz="4800" b="1" dirty="0"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4453" y="1618368"/>
            <a:ext cx="4986664" cy="4984393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ja-JP" altLang="en-US" sz="3200" b="1" dirty="0" smtClean="0">
                <a:solidFill>
                  <a:schemeClr val="accent5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れ</a:t>
            </a:r>
            <a:r>
              <a:rPr lang="ja-JP" alt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い</a:t>
            </a:r>
            <a:r>
              <a:rPr lang="ja-JP" altLang="en-US" sz="3200" b="1" dirty="0" smtClean="0">
                <a:solidFill>
                  <a:schemeClr val="accent5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：</a:t>
            </a:r>
            <a:endParaRPr lang="en-US" altLang="ja-JP" sz="3200" b="1" dirty="0" smtClean="0">
              <a:solidFill>
                <a:schemeClr val="accent5"/>
              </a:solidFill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ja-JP" altLang="en-US" sz="3600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日本</a:t>
            </a:r>
            <a:r>
              <a:rPr lang="ja-JP" altLang="en-US" sz="36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の　</a:t>
            </a:r>
            <a:r>
              <a:rPr lang="ja-JP" altLang="en-US" sz="3600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カメラ</a:t>
            </a:r>
            <a:endParaRPr lang="en-US" altLang="ja-JP" sz="3600" b="1" dirty="0" smtClean="0"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ja-JP" altLang="en-US" sz="3600" b="1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アメリ</a:t>
            </a:r>
            <a:r>
              <a:rPr lang="ja-JP" altLang="en-US" sz="3600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カ</a:t>
            </a:r>
            <a:r>
              <a:rPr lang="ja-JP" altLang="en-US" sz="36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の</a:t>
            </a:r>
            <a:r>
              <a:rPr lang="ja-JP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　</a:t>
            </a:r>
            <a:r>
              <a:rPr lang="ja-JP" altLang="en-US" sz="3600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車</a:t>
            </a:r>
            <a:endParaRPr lang="en-US" altLang="ja-JP" sz="3600" b="1" dirty="0" smtClean="0"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ja-JP" altLang="en-US" sz="3600" b="1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ドイ</a:t>
            </a:r>
            <a:r>
              <a:rPr lang="ja-JP" altLang="en-US" sz="3600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ツ</a:t>
            </a:r>
            <a:r>
              <a:rPr lang="ja-JP" altLang="en-US" sz="36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の　</a:t>
            </a:r>
            <a:r>
              <a:rPr lang="ja-JP" altLang="en-US" sz="3600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時計</a:t>
            </a:r>
            <a:endParaRPr lang="en-US" altLang="ja-JP" sz="3600" b="1" dirty="0" smtClean="0"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ja-JP" altLang="en-US" sz="3600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ソニー </a:t>
            </a:r>
            <a:r>
              <a:rPr lang="ja-JP" altLang="en-US" sz="36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の</a:t>
            </a:r>
            <a:r>
              <a:rPr lang="ja-JP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　</a:t>
            </a:r>
            <a:r>
              <a:rPr lang="ja-JP" altLang="en-US" sz="3600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テレビ</a:t>
            </a:r>
            <a:endParaRPr lang="en-US" altLang="ja-JP" sz="3600" b="1" dirty="0" smtClean="0"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51116" y="3420963"/>
            <a:ext cx="6039283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ja-JP" altLang="en-US" sz="3200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これは　どこの　車ですか。</a:t>
            </a:r>
            <a:endParaRPr lang="en-US" altLang="ja-JP" sz="3200" b="1" dirty="0" smtClean="0"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ja-JP" altLang="en-US" sz="3200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　．．．ホ</a:t>
            </a:r>
            <a:r>
              <a:rPr lang="ja-JP" altLang="en-US" sz="3200" b="1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ンダ</a:t>
            </a:r>
            <a:r>
              <a:rPr lang="ja-JP" altLang="en-US" sz="3200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の　車です。</a:t>
            </a:r>
            <a:endParaRPr lang="vi-VN" sz="3200" b="1" dirty="0"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10722" y="526936"/>
            <a:ext cx="6622391" cy="1082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</a:pPr>
            <a:r>
              <a:rPr lang="vi-VN" sz="2800" b="1" dirty="0">
                <a:solidFill>
                  <a:srgbClr val="00B05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N1: Địa 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điểm</a:t>
            </a:r>
            <a:r>
              <a:rPr lang="vi-VN" sz="2800" b="1" dirty="0">
                <a:solidFill>
                  <a:srgbClr val="00B05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(tên quốc gia, tên công ty</a:t>
            </a:r>
            <a:r>
              <a:rPr lang="en-US" altLang="ja-JP" sz="2800" b="1" dirty="0">
                <a:solidFill>
                  <a:srgbClr val="00B05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…</a:t>
            </a:r>
            <a:r>
              <a:rPr lang="vi-VN" sz="2800" b="1" dirty="0">
                <a:solidFill>
                  <a:srgbClr val="00B05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)</a:t>
            </a:r>
          </a:p>
          <a:p>
            <a:pPr lvl="0">
              <a:spcBef>
                <a:spcPts val="1000"/>
              </a:spcBef>
            </a:pPr>
            <a:r>
              <a:rPr lang="vi-VN" sz="2800" b="1" dirty="0">
                <a:solidFill>
                  <a:srgbClr val="00B05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N2: đồ vật </a:t>
            </a:r>
            <a:endParaRPr lang="en-US" sz="2800" b="1" dirty="0">
              <a:solidFill>
                <a:srgbClr val="00B050"/>
              </a:solidFill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040458" y="2589966"/>
            <a:ext cx="4135542" cy="830997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ja-JP" altLang="en-US" sz="4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どこの</a:t>
            </a:r>
            <a:r>
              <a:rPr lang="en-US" altLang="ja-JP" sz="4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N2</a:t>
            </a:r>
            <a:r>
              <a:rPr lang="ja-JP" altLang="en-US" sz="4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❓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66668" y="244381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/>
              <a:t>にほん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184612" y="342096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/>
              <a:t>くるま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983148" y="429401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/>
              <a:t>とけい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9132285" y="348472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/>
              <a:t>くるま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9570867" y="447369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/>
              <a:t>くるま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0766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/>
      <p:bldP spid="10" grpId="0"/>
      <p:bldP spid="11" grpId="0"/>
      <p:bldP spid="13" grpId="0"/>
      <p:bldP spid="1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622" y="1032302"/>
            <a:ext cx="2728196" cy="47933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418" y="2385031"/>
            <a:ext cx="8375106" cy="6553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133" y="3429000"/>
            <a:ext cx="4572396" cy="64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135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82" y="1058974"/>
            <a:ext cx="2735817" cy="47400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800" y="2905780"/>
            <a:ext cx="438169" cy="4267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90007" y="2905780"/>
            <a:ext cx="5972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 smtClean="0">
                <a:solidFill>
                  <a:srgbClr val="FF0000"/>
                </a:solidFill>
              </a:rPr>
              <a:t>これは</a:t>
            </a:r>
            <a:r>
              <a:rPr lang="ja-JP" altLang="en-US" sz="2800" b="1" dirty="0">
                <a:solidFill>
                  <a:srgbClr val="FF0000"/>
                </a:solidFill>
              </a:rPr>
              <a:t>　</a:t>
            </a:r>
            <a:r>
              <a:rPr lang="ja-JP" altLang="en-US" sz="2800" b="1" dirty="0" smtClean="0">
                <a:solidFill>
                  <a:srgbClr val="FF0000"/>
                </a:solidFill>
              </a:rPr>
              <a:t>どこの　</a:t>
            </a:r>
            <a:r>
              <a:rPr lang="ja-JP" altLang="en-US" sz="2800" b="1" dirty="0">
                <a:solidFill>
                  <a:srgbClr val="FF0000"/>
                </a:solidFill>
              </a:rPr>
              <a:t>ワイン</a:t>
            </a:r>
            <a:r>
              <a:rPr lang="ja-JP" altLang="en-US" sz="2800" b="1" dirty="0" smtClean="0">
                <a:solidFill>
                  <a:srgbClr val="FF0000"/>
                </a:solidFill>
              </a:rPr>
              <a:t>ですか。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28615" y="3757374"/>
            <a:ext cx="4817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 smtClean="0">
                <a:solidFill>
                  <a:srgbClr val="0070C0"/>
                </a:solidFill>
              </a:rPr>
              <a:t>フランスの　ワインです。</a:t>
            </a:r>
            <a:endParaRPr 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240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367" y="1055164"/>
            <a:ext cx="2720576" cy="47476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800" y="2905780"/>
            <a:ext cx="438169" cy="4267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90006" y="2905780"/>
            <a:ext cx="6836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 smtClean="0">
                <a:solidFill>
                  <a:srgbClr val="FF0000"/>
                </a:solidFill>
              </a:rPr>
              <a:t>これは</a:t>
            </a:r>
            <a:r>
              <a:rPr lang="ja-JP" altLang="en-US" sz="2800" b="1" dirty="0">
                <a:solidFill>
                  <a:srgbClr val="FF0000"/>
                </a:solidFill>
              </a:rPr>
              <a:t>　</a:t>
            </a:r>
            <a:r>
              <a:rPr lang="ja-JP" altLang="en-US" sz="2800" b="1" dirty="0" smtClean="0">
                <a:solidFill>
                  <a:srgbClr val="FF0000"/>
                </a:solidFill>
              </a:rPr>
              <a:t>どこの　カメラですか。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28616" y="3757374"/>
            <a:ext cx="4632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 smtClean="0">
                <a:solidFill>
                  <a:srgbClr val="0070C0"/>
                </a:solidFill>
              </a:rPr>
              <a:t>日本の　カメラです。</a:t>
            </a:r>
            <a:endParaRPr 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928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564" y="1066595"/>
            <a:ext cx="2735817" cy="47248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800" y="2905780"/>
            <a:ext cx="438169" cy="4267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16969" y="2943880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 smtClean="0">
                <a:solidFill>
                  <a:srgbClr val="FF0000"/>
                </a:solidFill>
              </a:rPr>
              <a:t>これは</a:t>
            </a:r>
            <a:r>
              <a:rPr lang="ja-JP" altLang="en-US" sz="2800" b="1" dirty="0">
                <a:solidFill>
                  <a:srgbClr val="FF0000"/>
                </a:solidFill>
              </a:rPr>
              <a:t>　</a:t>
            </a:r>
            <a:r>
              <a:rPr lang="ja-JP" altLang="en-US" sz="2800" b="1" dirty="0" smtClean="0">
                <a:solidFill>
                  <a:srgbClr val="FF0000"/>
                </a:solidFill>
              </a:rPr>
              <a:t>どこの　コンピューターですか。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55578" y="3795474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 smtClean="0">
                <a:solidFill>
                  <a:srgbClr val="0070C0"/>
                </a:solidFill>
              </a:rPr>
              <a:t>アメリカの　コンピューターです。</a:t>
            </a:r>
            <a:endParaRPr 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05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ここ・そこ・あそこ」のイラスト | かわいいフリー素材集 いらすと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133" y="600362"/>
            <a:ext cx="4071649" cy="581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036290" y="484062"/>
            <a:ext cx="2059709" cy="1584883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3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560" y="1051354"/>
            <a:ext cx="2697714" cy="47552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800" y="2905780"/>
            <a:ext cx="438169" cy="4267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90007" y="2905780"/>
            <a:ext cx="5097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 smtClean="0">
                <a:solidFill>
                  <a:srgbClr val="FF0000"/>
                </a:solidFill>
              </a:rPr>
              <a:t>これは</a:t>
            </a:r>
            <a:r>
              <a:rPr lang="ja-JP" altLang="en-US" sz="2800" b="1" dirty="0">
                <a:solidFill>
                  <a:srgbClr val="FF0000"/>
                </a:solidFill>
              </a:rPr>
              <a:t>　</a:t>
            </a:r>
            <a:r>
              <a:rPr lang="ja-JP" altLang="en-US" sz="2800" b="1" dirty="0" smtClean="0">
                <a:solidFill>
                  <a:srgbClr val="FF0000"/>
                </a:solidFill>
              </a:rPr>
              <a:t>どこの　車ですか。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28615" y="3757374"/>
            <a:ext cx="3746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 smtClean="0">
                <a:solidFill>
                  <a:srgbClr val="0070C0"/>
                </a:solidFill>
              </a:rPr>
              <a:t>ドイツの　車です。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41544" y="2656462"/>
            <a:ext cx="1180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くるま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216544" y="3504044"/>
            <a:ext cx="104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くるま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1702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939" y="2308836"/>
            <a:ext cx="8167604" cy="7115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22" y="1032302"/>
            <a:ext cx="2728196" cy="47933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673" y="3328277"/>
            <a:ext cx="3216929" cy="70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74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82" y="1058974"/>
            <a:ext cx="2735817" cy="47400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800" y="2905780"/>
            <a:ext cx="438169" cy="4267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90007" y="2905780"/>
            <a:ext cx="5997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 smtClean="0">
                <a:solidFill>
                  <a:srgbClr val="FF0000"/>
                </a:solidFill>
              </a:rPr>
              <a:t>この　ワインは　いくらですか。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79121" y="3757374"/>
            <a:ext cx="2632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b="1" dirty="0" smtClean="0">
                <a:solidFill>
                  <a:srgbClr val="0070C0"/>
                </a:solidFill>
              </a:rPr>
              <a:t>3,200</a:t>
            </a:r>
            <a:r>
              <a:rPr lang="ja-JP" altLang="en-US" sz="2800" b="1" dirty="0" smtClean="0">
                <a:solidFill>
                  <a:srgbClr val="0070C0"/>
                </a:solidFill>
              </a:rPr>
              <a:t>円です。</a:t>
            </a:r>
            <a:endParaRPr 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380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367" y="1055164"/>
            <a:ext cx="2720576" cy="47476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800" y="2905780"/>
            <a:ext cx="438169" cy="4267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90007" y="2905780"/>
            <a:ext cx="6618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 smtClean="0">
                <a:solidFill>
                  <a:srgbClr val="FF0000"/>
                </a:solidFill>
              </a:rPr>
              <a:t>この　カメラは　いくらですか。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79122" y="3757374"/>
            <a:ext cx="3121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b="1" dirty="0" smtClean="0">
                <a:solidFill>
                  <a:srgbClr val="0070C0"/>
                </a:solidFill>
              </a:rPr>
              <a:t>25,800</a:t>
            </a:r>
            <a:r>
              <a:rPr lang="ja-JP" altLang="en-US" sz="2800" b="1" dirty="0" smtClean="0">
                <a:solidFill>
                  <a:srgbClr val="0070C0"/>
                </a:solidFill>
              </a:rPr>
              <a:t>円です。</a:t>
            </a:r>
            <a:endParaRPr 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47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564" y="1066595"/>
            <a:ext cx="2735817" cy="47248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800" y="2905780"/>
            <a:ext cx="438169" cy="4267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90007" y="2905780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 smtClean="0">
                <a:solidFill>
                  <a:srgbClr val="FF0000"/>
                </a:solidFill>
              </a:rPr>
              <a:t>この　コンピューターは　いくらですか。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79122" y="3757374"/>
            <a:ext cx="28103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 smtClean="0">
                <a:solidFill>
                  <a:srgbClr val="0070C0"/>
                </a:solidFill>
              </a:rPr>
              <a:t>143,000</a:t>
            </a:r>
            <a:r>
              <a:rPr lang="ja-JP" altLang="en-US" sz="2800" b="1" dirty="0" smtClean="0">
                <a:solidFill>
                  <a:srgbClr val="0070C0"/>
                </a:solidFill>
              </a:rPr>
              <a:t>円です。</a:t>
            </a:r>
            <a:endParaRPr 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82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560" y="1051354"/>
            <a:ext cx="2697714" cy="47552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800" y="2905780"/>
            <a:ext cx="438169" cy="4267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62702" y="26467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/>
              <a:t>くるま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090006" y="2905780"/>
            <a:ext cx="533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 smtClean="0">
                <a:solidFill>
                  <a:srgbClr val="FF0000"/>
                </a:solidFill>
              </a:rPr>
              <a:t>この　車は　いくらですか。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79122" y="3757374"/>
            <a:ext cx="348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b="1" dirty="0" smtClean="0">
                <a:solidFill>
                  <a:srgbClr val="0070C0"/>
                </a:solidFill>
              </a:rPr>
              <a:t>4,500,000</a:t>
            </a:r>
            <a:r>
              <a:rPr lang="ja-JP" altLang="en-US" sz="2800" b="1" dirty="0" smtClean="0">
                <a:solidFill>
                  <a:srgbClr val="0070C0"/>
                </a:solidFill>
              </a:rPr>
              <a:t>円です。</a:t>
            </a:r>
            <a:endParaRPr 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57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90174" y="163493"/>
            <a:ext cx="3947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1. Đây là nhà ăn.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370255" y="923754"/>
            <a:ext cx="5482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solidFill>
                  <a:srgbClr val="C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→　こ</a:t>
            </a:r>
            <a:r>
              <a:rPr lang="ja-JP" altLang="en-US" sz="3600" dirty="0" smtClean="0">
                <a:solidFill>
                  <a:srgbClr val="C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こは　食堂です。</a:t>
            </a:r>
            <a:endParaRPr lang="ja-JP" altLang="en-US" sz="3600" dirty="0">
              <a:solidFill>
                <a:srgbClr val="C0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00040" y="720160"/>
            <a:ext cx="1653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しょくどう</a:t>
            </a:r>
            <a:endParaRPr lang="en-US" sz="2000" b="1" dirty="0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90174" y="1830827"/>
            <a:ext cx="5849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2. Thang máy ở đằng kia.</a:t>
            </a:r>
            <a:endParaRPr 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1370255" y="2591088"/>
            <a:ext cx="7958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solidFill>
                  <a:srgbClr val="C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→　エレベータ</a:t>
            </a:r>
            <a:r>
              <a:rPr lang="ja-JP" altLang="en-US" sz="3600" dirty="0" smtClean="0">
                <a:solidFill>
                  <a:srgbClr val="C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ーは　あそこです。</a:t>
            </a:r>
            <a:endParaRPr lang="ja-JP" altLang="en-US" sz="3600" dirty="0">
              <a:solidFill>
                <a:srgbClr val="C0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90174" y="3498161"/>
            <a:ext cx="5599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3</a:t>
            </a:r>
            <a:r>
              <a:rPr lang="en-US" sz="3600" dirty="0" smtClean="0"/>
              <a:t>. Phòng vệ sinh ở đâu?</a:t>
            </a:r>
            <a:endParaRPr lang="en-US" sz="3600" dirty="0"/>
          </a:p>
        </p:txBody>
      </p:sp>
      <p:sp>
        <p:nvSpPr>
          <p:cNvPr id="25" name="TextBox 24"/>
          <p:cNvSpPr txBox="1"/>
          <p:nvPr/>
        </p:nvSpPr>
        <p:spPr>
          <a:xfrm>
            <a:off x="1370255" y="4258422"/>
            <a:ext cx="6265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 smtClean="0">
                <a:solidFill>
                  <a:srgbClr val="C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→　</a:t>
            </a:r>
            <a:r>
              <a:rPr lang="ja-JP" altLang="en-US" sz="3600" dirty="0">
                <a:solidFill>
                  <a:srgbClr val="C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トイ</a:t>
            </a:r>
            <a:r>
              <a:rPr lang="ja-JP" altLang="en-US" sz="3600" dirty="0" smtClean="0">
                <a:solidFill>
                  <a:srgbClr val="C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レは　どこですか。</a:t>
            </a:r>
            <a:endParaRPr lang="en-US" sz="3600" dirty="0">
              <a:solidFill>
                <a:srgbClr val="C0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90174" y="5165495"/>
            <a:ext cx="5270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4</a:t>
            </a:r>
            <a:r>
              <a:rPr lang="en-US" sz="3600" dirty="0" smtClean="0"/>
              <a:t>. Anh Yamada ở đâu?</a:t>
            </a:r>
            <a:endParaRPr lang="en-US" sz="3600" dirty="0"/>
          </a:p>
        </p:txBody>
      </p:sp>
      <p:sp>
        <p:nvSpPr>
          <p:cNvPr id="31" name="TextBox 30"/>
          <p:cNvSpPr txBox="1"/>
          <p:nvPr/>
        </p:nvSpPr>
        <p:spPr>
          <a:xfrm>
            <a:off x="1370255" y="5925756"/>
            <a:ext cx="6882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 smtClean="0">
                <a:solidFill>
                  <a:srgbClr val="C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→　</a:t>
            </a:r>
            <a:r>
              <a:rPr lang="ja-JP" altLang="en-US" sz="3500" dirty="0">
                <a:solidFill>
                  <a:srgbClr val="C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山田さ</a:t>
            </a:r>
            <a:r>
              <a:rPr lang="ja-JP" altLang="en-US" sz="3500" dirty="0" smtClean="0">
                <a:solidFill>
                  <a:srgbClr val="C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んは　どこですか。</a:t>
            </a:r>
            <a:endParaRPr lang="en-US" sz="3500" dirty="0">
              <a:solidFill>
                <a:srgbClr val="C0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185603" y="5725701"/>
            <a:ext cx="117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やまだ</a:t>
            </a:r>
            <a:endParaRPr lang="en-US" sz="2000" b="1" dirty="0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7234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12" grpId="0"/>
      <p:bldP spid="13" grpId="0"/>
      <p:bldP spid="24" grpId="0"/>
      <p:bldP spid="25" grpId="0"/>
      <p:bldP spid="30" grpId="0"/>
      <p:bldP spid="31" grpId="0"/>
      <p:bldP spid="34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84676" y="211707"/>
            <a:ext cx="7818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/>
              <a:t>5</a:t>
            </a:r>
            <a:r>
              <a:rPr lang="en-US" sz="3600" dirty="0" smtClean="0"/>
              <a:t>. Đây có phải là văn phòng không?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364757" y="988409"/>
            <a:ext cx="6211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solidFill>
                  <a:srgbClr val="C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→　こ</a:t>
            </a:r>
            <a:r>
              <a:rPr lang="ja-JP" altLang="en-US" sz="3600" dirty="0" smtClean="0">
                <a:solidFill>
                  <a:srgbClr val="C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こは　</a:t>
            </a:r>
            <a:r>
              <a:rPr lang="ja-JP" altLang="en-US" sz="3600" dirty="0">
                <a:solidFill>
                  <a:srgbClr val="C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事務所</a:t>
            </a:r>
            <a:r>
              <a:rPr lang="ja-JP" altLang="en-US" sz="3600" dirty="0" smtClean="0">
                <a:solidFill>
                  <a:srgbClr val="C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ですか。</a:t>
            </a:r>
            <a:endParaRPr lang="ja-JP" altLang="en-US" sz="3600" dirty="0">
              <a:solidFill>
                <a:srgbClr val="C0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06946" y="759872"/>
            <a:ext cx="1557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じむしょ</a:t>
            </a:r>
            <a:endParaRPr lang="en-US" sz="2000" b="1" dirty="0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84675" y="1895482"/>
            <a:ext cx="5663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 smtClean="0"/>
              <a:t>6</a:t>
            </a:r>
            <a:r>
              <a:rPr lang="en-US" sz="3600" dirty="0" smtClean="0"/>
              <a:t>. </a:t>
            </a:r>
            <a:r>
              <a:rPr lang="en-US" altLang="ja-JP" sz="3600" dirty="0" smtClean="0"/>
              <a:t>Anh</a:t>
            </a:r>
            <a:r>
              <a:rPr lang="ja-JP" altLang="en-US" sz="3600" dirty="0"/>
              <a:t> </a:t>
            </a:r>
            <a:r>
              <a:rPr lang="en-US" altLang="ja-JP" sz="3600" dirty="0" smtClean="0"/>
              <a:t>đến từ nước nào?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1364757" y="2655743"/>
            <a:ext cx="615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solidFill>
                  <a:srgbClr val="C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→　お</a:t>
            </a:r>
            <a:r>
              <a:rPr lang="ja-JP" altLang="en-US" sz="3600" dirty="0" smtClean="0">
                <a:solidFill>
                  <a:srgbClr val="C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国は　どちらですか。</a:t>
            </a:r>
            <a:endParaRPr lang="ja-JP" altLang="en-US" sz="3600" dirty="0">
              <a:solidFill>
                <a:srgbClr val="C0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84676" y="3562816"/>
            <a:ext cx="6167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 smtClean="0"/>
              <a:t>7</a:t>
            </a:r>
            <a:r>
              <a:rPr lang="en-US" sz="3600" dirty="0" smtClean="0"/>
              <a:t>. </a:t>
            </a:r>
            <a:r>
              <a:rPr lang="ja-JP" altLang="en-US" sz="3600" dirty="0" smtClean="0"/>
              <a:t> </a:t>
            </a:r>
            <a:r>
              <a:rPr lang="en-US" altLang="ja-JP" sz="3600" dirty="0" smtClean="0"/>
              <a:t>Đó là giày của nước nào</a:t>
            </a:r>
            <a:r>
              <a:rPr lang="en-US" sz="3600" dirty="0" smtClean="0"/>
              <a:t>?</a:t>
            </a:r>
            <a:endParaRPr lang="en-US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1364757" y="4323077"/>
            <a:ext cx="7372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 smtClean="0">
                <a:solidFill>
                  <a:srgbClr val="C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→　</a:t>
            </a:r>
            <a:r>
              <a:rPr lang="ja-JP" altLang="en-US" sz="3600" dirty="0">
                <a:solidFill>
                  <a:srgbClr val="C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それ</a:t>
            </a:r>
            <a:r>
              <a:rPr lang="ja-JP" altLang="en-US" sz="3600" dirty="0" smtClean="0">
                <a:solidFill>
                  <a:srgbClr val="C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は　どこの　くつですか。</a:t>
            </a:r>
            <a:endParaRPr lang="en-US" sz="3600" dirty="0">
              <a:solidFill>
                <a:srgbClr val="C0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84676" y="5230150"/>
            <a:ext cx="6875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 smtClean="0"/>
              <a:t>8</a:t>
            </a:r>
            <a:r>
              <a:rPr lang="en-US" sz="3600" dirty="0" smtClean="0"/>
              <a:t>. Đồng hồ này giá bao nhiêu?</a:t>
            </a:r>
            <a:endParaRPr 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1364757" y="5990411"/>
            <a:ext cx="7192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 smtClean="0">
                <a:solidFill>
                  <a:srgbClr val="C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→　</a:t>
            </a:r>
            <a:r>
              <a:rPr lang="ja-JP" altLang="en-US" sz="3500" dirty="0" smtClean="0">
                <a:solidFill>
                  <a:srgbClr val="C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この　時計は　いくらですか。</a:t>
            </a:r>
            <a:endParaRPr lang="en-US" sz="3500" dirty="0">
              <a:solidFill>
                <a:srgbClr val="C0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21185" y="5790356"/>
            <a:ext cx="1104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とけい</a:t>
            </a:r>
            <a:endParaRPr lang="en-US" sz="2000" b="1" dirty="0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35425" y="2449949"/>
            <a:ext cx="1557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くに</a:t>
            </a:r>
            <a:endParaRPr lang="en-US" sz="2000" b="1" dirty="0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2600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41183"/>
          <a:stretch/>
        </p:blipFill>
        <p:spPr>
          <a:xfrm>
            <a:off x="257661" y="1686609"/>
            <a:ext cx="11676678" cy="316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5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30" t="59684" r="50266" b="439"/>
          <a:stretch/>
        </p:blipFill>
        <p:spPr>
          <a:xfrm>
            <a:off x="2616777" y="2132045"/>
            <a:ext cx="6958445" cy="259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1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ここ・そこ・あそこ」のイラスト | かわいいフリー素材集 いらすと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989146"/>
            <a:ext cx="4928749" cy="504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574472" y="761153"/>
            <a:ext cx="2059709" cy="1510993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95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353" t="59590" r="343" b="533"/>
          <a:stretch/>
        </p:blipFill>
        <p:spPr>
          <a:xfrm>
            <a:off x="2616777" y="2132045"/>
            <a:ext cx="6958445" cy="259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51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46316"/>
          <a:stretch/>
        </p:blipFill>
        <p:spPr>
          <a:xfrm>
            <a:off x="67418" y="1717441"/>
            <a:ext cx="12057164" cy="292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0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90" t="59087" r="50383" b="1302"/>
          <a:stretch/>
        </p:blipFill>
        <p:spPr>
          <a:xfrm>
            <a:off x="2584604" y="2059519"/>
            <a:ext cx="7022791" cy="256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30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137" t="58761" r="836" b="1628"/>
          <a:stretch/>
        </p:blipFill>
        <p:spPr>
          <a:xfrm>
            <a:off x="2584604" y="2059519"/>
            <a:ext cx="7022791" cy="256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21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48000"/>
          <a:stretch/>
        </p:blipFill>
        <p:spPr>
          <a:xfrm>
            <a:off x="217815" y="2042128"/>
            <a:ext cx="11756369" cy="277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6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84" t="58449" r="49771" b="94"/>
          <a:stretch/>
        </p:blipFill>
        <p:spPr>
          <a:xfrm>
            <a:off x="2573313" y="2080726"/>
            <a:ext cx="7045373" cy="269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7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429" t="58776" r="426" b="-233"/>
          <a:stretch/>
        </p:blipFill>
        <p:spPr>
          <a:xfrm>
            <a:off x="2573313" y="2080726"/>
            <a:ext cx="7045373" cy="269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52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1498" b="1801"/>
          <a:stretch/>
        </p:blipFill>
        <p:spPr>
          <a:xfrm>
            <a:off x="803562" y="73891"/>
            <a:ext cx="8571347" cy="64562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465" y="3714263"/>
            <a:ext cx="4686706" cy="29949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23322" y="1455575"/>
            <a:ext cx="1569660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すみません。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23322" y="981804"/>
            <a:ext cx="226215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いらっしゃいませ。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69635" y="3445714"/>
            <a:ext cx="226215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見せて　ください。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66819" y="6160767"/>
            <a:ext cx="646331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じゃ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97980" y="6160767"/>
            <a:ext cx="1759637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を　ください。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9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64879"/>
          <a:stretch/>
        </p:blipFill>
        <p:spPr>
          <a:xfrm>
            <a:off x="566913" y="115675"/>
            <a:ext cx="11301819" cy="14238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34814" b="55750"/>
          <a:stretch/>
        </p:blipFill>
        <p:spPr>
          <a:xfrm>
            <a:off x="566908" y="2231571"/>
            <a:ext cx="11301819" cy="3825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-174" t="45631" r="174" b="44933"/>
          <a:stretch/>
        </p:blipFill>
        <p:spPr>
          <a:xfrm>
            <a:off x="566908" y="3394786"/>
            <a:ext cx="11301819" cy="3825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87" t="55527" r="-87" b="35037"/>
          <a:stretch/>
        </p:blipFill>
        <p:spPr>
          <a:xfrm>
            <a:off x="566908" y="4558001"/>
            <a:ext cx="11301819" cy="3825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87" t="66804" r="-87" b="23760"/>
          <a:stretch/>
        </p:blipFill>
        <p:spPr>
          <a:xfrm>
            <a:off x="566908" y="5721216"/>
            <a:ext cx="11301819" cy="3825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77885" y="1016331"/>
            <a:ext cx="40605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600" b="1" dirty="0" smtClean="0">
                <a:solidFill>
                  <a:srgbClr val="FF0000"/>
                </a:solidFill>
              </a:rPr>
              <a:t>お国は　どちらですか。</a:t>
            </a:r>
            <a:endParaRPr lang="en-US" sz="26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10513" y="1539551"/>
            <a:ext cx="33576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600" b="1" dirty="0" smtClean="0">
                <a:solidFill>
                  <a:srgbClr val="00B050"/>
                </a:solidFill>
              </a:rPr>
              <a:t>例：</a:t>
            </a:r>
            <a:r>
              <a:rPr lang="ja-JP" altLang="en-US" sz="2600" b="1" dirty="0" smtClean="0">
                <a:solidFill>
                  <a:srgbClr val="0070C0"/>
                </a:solidFill>
              </a:rPr>
              <a:t>アメリカです。</a:t>
            </a:r>
            <a:endParaRPr lang="en-US" sz="2600" b="1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10513" y="779889"/>
            <a:ext cx="681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くに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677885" y="2166323"/>
            <a:ext cx="40605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600" b="1" dirty="0">
                <a:solidFill>
                  <a:srgbClr val="FF0000"/>
                </a:solidFill>
              </a:rPr>
              <a:t>うち</a:t>
            </a:r>
            <a:r>
              <a:rPr lang="ja-JP" altLang="en-US" sz="2600" b="1" dirty="0" smtClean="0">
                <a:solidFill>
                  <a:srgbClr val="FF0000"/>
                </a:solidFill>
              </a:rPr>
              <a:t>は　どちらですか。</a:t>
            </a:r>
            <a:endParaRPr lang="en-US" sz="26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10512" y="2689543"/>
            <a:ext cx="265477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600" b="1" dirty="0" smtClean="0">
                <a:solidFill>
                  <a:srgbClr val="00B050"/>
                </a:solidFill>
              </a:rPr>
              <a:t>例：</a:t>
            </a:r>
            <a:r>
              <a:rPr lang="ja-JP" altLang="en-US" sz="2600" b="1" dirty="0">
                <a:solidFill>
                  <a:srgbClr val="0070C0"/>
                </a:solidFill>
              </a:rPr>
              <a:t>東京</a:t>
            </a:r>
            <a:r>
              <a:rPr lang="ja-JP" altLang="en-US" sz="2600" b="1" dirty="0" smtClean="0">
                <a:solidFill>
                  <a:srgbClr val="0070C0"/>
                </a:solidFill>
              </a:rPr>
              <a:t>です。</a:t>
            </a:r>
            <a:endParaRPr lang="en-US" sz="2600" b="1" dirty="0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77884" y="3333431"/>
            <a:ext cx="68721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600" b="1" dirty="0" smtClean="0">
                <a:solidFill>
                  <a:srgbClr val="FF0000"/>
                </a:solidFill>
              </a:rPr>
              <a:t>あなたの　時計は　どこの　時計ですか。</a:t>
            </a:r>
            <a:endParaRPr lang="en-US" sz="26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10513" y="3856651"/>
            <a:ext cx="300622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600" b="1" dirty="0" smtClean="0">
                <a:solidFill>
                  <a:srgbClr val="00B050"/>
                </a:solidFill>
              </a:rPr>
              <a:t>例：</a:t>
            </a:r>
            <a:r>
              <a:rPr lang="ja-JP" altLang="en-US" sz="2600" b="1" dirty="0">
                <a:solidFill>
                  <a:srgbClr val="0070C0"/>
                </a:solidFill>
              </a:rPr>
              <a:t>日本の</a:t>
            </a:r>
            <a:r>
              <a:rPr lang="ja-JP" altLang="en-US" sz="2600" b="1" dirty="0" smtClean="0">
                <a:solidFill>
                  <a:srgbClr val="0070C0"/>
                </a:solidFill>
              </a:rPr>
              <a:t>です。</a:t>
            </a:r>
            <a:endParaRPr lang="en-US" sz="2600" b="1" dirty="0">
              <a:solidFill>
                <a:srgbClr val="0070C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10105" y="3133377"/>
            <a:ext cx="92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とけい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939209" y="3133377"/>
            <a:ext cx="92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とけい</a:t>
            </a:r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2651444" y="4541045"/>
            <a:ext cx="616923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600" b="1" dirty="0" smtClean="0">
                <a:solidFill>
                  <a:srgbClr val="FF0000"/>
                </a:solidFill>
              </a:rPr>
              <a:t>あなたの　</a:t>
            </a:r>
            <a:r>
              <a:rPr lang="ja-JP" altLang="en-US" sz="2600" b="1" dirty="0">
                <a:solidFill>
                  <a:srgbClr val="FF0000"/>
                </a:solidFill>
              </a:rPr>
              <a:t>カメラ</a:t>
            </a:r>
            <a:r>
              <a:rPr lang="ja-JP" altLang="en-US" sz="2600" b="1" dirty="0" smtClean="0">
                <a:solidFill>
                  <a:srgbClr val="FF0000"/>
                </a:solidFill>
              </a:rPr>
              <a:t>は　日本のですか。</a:t>
            </a:r>
            <a:endParaRPr lang="en-US" sz="2600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884073" y="5064265"/>
            <a:ext cx="652068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600" b="1" dirty="0" smtClean="0">
                <a:solidFill>
                  <a:srgbClr val="00B050"/>
                </a:solidFill>
              </a:rPr>
              <a:t>例：</a:t>
            </a:r>
            <a:r>
              <a:rPr lang="ja-JP" altLang="en-US" sz="2600" b="1" dirty="0" smtClean="0">
                <a:solidFill>
                  <a:srgbClr val="0070C0"/>
                </a:solidFill>
              </a:rPr>
              <a:t>いいえ、日本のじゃ　ありません。</a:t>
            </a:r>
            <a:endParaRPr lang="en-US" sz="2600" b="1" dirty="0">
              <a:solidFill>
                <a:srgbClr val="0070C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677884" y="5653693"/>
            <a:ext cx="616923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600" b="1" dirty="0" smtClean="0">
                <a:solidFill>
                  <a:srgbClr val="FF0000"/>
                </a:solidFill>
              </a:rPr>
              <a:t>あなたの　</a:t>
            </a:r>
            <a:r>
              <a:rPr lang="ja-JP" altLang="en-US" sz="2600" b="1" dirty="0">
                <a:solidFill>
                  <a:srgbClr val="FF0000"/>
                </a:solidFill>
              </a:rPr>
              <a:t>カメラ</a:t>
            </a:r>
            <a:r>
              <a:rPr lang="ja-JP" altLang="en-US" sz="2600" b="1" dirty="0" smtClean="0">
                <a:solidFill>
                  <a:srgbClr val="FF0000"/>
                </a:solidFill>
              </a:rPr>
              <a:t>は　いくらですか。</a:t>
            </a:r>
            <a:endParaRPr lang="en-US" sz="2600" b="1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910513" y="6176913"/>
            <a:ext cx="32816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600" b="1" dirty="0" smtClean="0">
                <a:solidFill>
                  <a:srgbClr val="00B050"/>
                </a:solidFill>
              </a:rPr>
              <a:t>例：</a:t>
            </a:r>
            <a:r>
              <a:rPr lang="en-US" altLang="ja-JP" sz="2600" b="1" dirty="0" smtClean="0">
                <a:solidFill>
                  <a:srgbClr val="0070C0"/>
                </a:solidFill>
              </a:rPr>
              <a:t>16,500</a:t>
            </a:r>
            <a:r>
              <a:rPr lang="ja-JP" altLang="en-US" sz="2600" b="1" dirty="0" smtClean="0">
                <a:solidFill>
                  <a:srgbClr val="0070C0"/>
                </a:solidFill>
              </a:rPr>
              <a:t>円です。</a:t>
            </a:r>
            <a:endParaRPr lang="en-US" sz="2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03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8" grpId="0"/>
      <p:bldP spid="29" grpId="0"/>
      <p:bldP spid="30" grpId="0"/>
      <p:bldP spid="31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87" t="83565" r="16091" b="-826"/>
          <a:stretch/>
        </p:blipFill>
        <p:spPr>
          <a:xfrm>
            <a:off x="523663" y="1567541"/>
            <a:ext cx="11144673" cy="8677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6522" y="181013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solidFill>
                  <a:srgbClr val="FF0000"/>
                </a:solidFill>
              </a:rPr>
              <a:t>○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19730" y="181013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solidFill>
                  <a:srgbClr val="FF0000"/>
                </a:solidFill>
              </a:rPr>
              <a:t>○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12840" y="1810139"/>
            <a:ext cx="478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 smtClean="0">
                <a:solidFill>
                  <a:srgbClr val="FF0000"/>
                </a:solidFill>
              </a:rPr>
              <a:t>✖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57489" y="1810139"/>
            <a:ext cx="478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 smtClean="0">
                <a:solidFill>
                  <a:srgbClr val="FF0000"/>
                </a:solidFill>
              </a:rPr>
              <a:t>✖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36423" y="1810139"/>
            <a:ext cx="478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 smtClean="0">
                <a:solidFill>
                  <a:srgbClr val="FF0000"/>
                </a:solidFill>
              </a:rPr>
              <a:t>✖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9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1661</TotalTime>
  <Words>1249</Words>
  <Application>Microsoft Office PowerPoint</Application>
  <PresentationFormat>Widescreen</PresentationFormat>
  <Paragraphs>364</Paragraphs>
  <Slides>102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10" baseType="lpstr">
      <vt:lpstr>MS Gothic</vt:lpstr>
      <vt:lpstr>MS PGothic</vt:lpstr>
      <vt:lpstr>游ゴシック</vt:lpstr>
      <vt:lpstr>Arial</vt:lpstr>
      <vt:lpstr>Calibri</vt:lpstr>
      <vt:lpstr>Calibri Light</vt:lpstr>
      <vt:lpstr>Times New Roman</vt:lpstr>
      <vt:lpstr>Office Theme</vt:lpstr>
      <vt:lpstr>第3課</vt:lpstr>
      <vt:lpstr>1.新しい言葉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2.文法</vt:lpstr>
      <vt:lpstr>1. ここ・そこ・あそこ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Danh từ は địa điểmです。</vt:lpstr>
      <vt:lpstr>3. N は どこ・どちら ですか。</vt:lpstr>
      <vt:lpstr>Đếm tầng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 N1のN2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1) ここ・そこ・あそこ は N ( địa điểm ) です</dc:title>
  <dc:creator>PC Huong</dc:creator>
  <cp:lastModifiedBy>HUONG</cp:lastModifiedBy>
  <cp:revision>128</cp:revision>
  <dcterms:created xsi:type="dcterms:W3CDTF">2021-06-01T15:45:39Z</dcterms:created>
  <dcterms:modified xsi:type="dcterms:W3CDTF">2024-03-18T03:33:30Z</dcterms:modified>
</cp:coreProperties>
</file>